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9" r:id="rId3"/>
    <p:sldId id="295" r:id="rId4"/>
    <p:sldId id="260" r:id="rId5"/>
    <p:sldId id="296" r:id="rId6"/>
    <p:sldId id="261" r:id="rId7"/>
    <p:sldId id="262" r:id="rId8"/>
    <p:sldId id="263" r:id="rId9"/>
    <p:sldId id="264" r:id="rId10"/>
    <p:sldId id="265" r:id="rId11"/>
    <p:sldId id="266" r:id="rId12"/>
    <p:sldId id="267" r:id="rId13"/>
    <p:sldId id="268" r:id="rId14"/>
    <p:sldId id="269" r:id="rId15"/>
    <p:sldId id="291" r:id="rId16"/>
    <p:sldId id="272" r:id="rId17"/>
    <p:sldId id="273" r:id="rId18"/>
    <p:sldId id="274" r:id="rId19"/>
    <p:sldId id="275" r:id="rId20"/>
    <p:sldId id="276" r:id="rId21"/>
    <p:sldId id="277" r:id="rId22"/>
    <p:sldId id="278" r:id="rId23"/>
    <p:sldId id="279" r:id="rId24"/>
    <p:sldId id="280" r:id="rId25"/>
    <p:sldId id="294" r:id="rId26"/>
    <p:sldId id="282" r:id="rId27"/>
    <p:sldId id="283" r:id="rId28"/>
    <p:sldId id="284" r:id="rId29"/>
    <p:sldId id="285" r:id="rId30"/>
    <p:sldId id="286" r:id="rId31"/>
    <p:sldId id="287" r:id="rId32"/>
    <p:sldId id="288" r:id="rId33"/>
    <p:sldId id="281" r:id="rId34"/>
  </p:sldIdLst>
  <p:sldSz cx="18288000" cy="10287000"/>
  <p:notesSz cx="6858000" cy="9144000"/>
  <p:embeddedFontLst>
    <p:embeddedFont>
      <p:font typeface="Barlow Bold" panose="020B0604020202020204" charset="0"/>
      <p:regular r:id="rId36"/>
      <p:bold r:id="rId37"/>
    </p:embeddedFont>
    <p:embeddedFont>
      <p:font typeface="Barlow Bold Bold" panose="020B0604020202020204" charset="0"/>
      <p:regular r:id="rId38"/>
      <p:bold r:id="rId39"/>
    </p:embeddedFont>
    <p:embeddedFont>
      <p:font typeface="Barlow Light" panose="00000400000000000000" pitchFamily="2" charset="0"/>
      <p:regular r:id="rId40"/>
      <p:italic r:id="rId41"/>
    </p:embeddedFont>
    <p:embeddedFont>
      <p:font typeface="Barlow Light Bold" panose="020B0604020202020204" charset="0"/>
      <p:regular r:id="rId42"/>
    </p:embeddedFont>
    <p:embeddedFont>
      <p:font typeface="Barlow Medium Bold" panose="020B0604020202020204" charset="0"/>
      <p:regular r:id="rId43"/>
      <p:bold r:id="rId44"/>
    </p:embeddedFont>
    <p:embeddedFont>
      <p:font typeface="Calibri" panose="020F0502020204030204" pitchFamily="34" charset="0"/>
      <p:regular r:id="rId45"/>
      <p:bold r:id="rId46"/>
      <p:italic r:id="rId47"/>
      <p:boldItalic r:id="rId48"/>
    </p:embeddedFont>
    <p:embeddedFont>
      <p:font typeface="Open Sans Light" panose="020B0306030504020204" pitchFamily="34" charset="0"/>
      <p:regular r:id="rId49"/>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29" autoAdjust="0"/>
    <p:restoredTop sz="96357" autoAdjust="0"/>
  </p:normalViewPr>
  <p:slideViewPr>
    <p:cSldViewPr>
      <p:cViewPr>
        <p:scale>
          <a:sx n="78" d="100"/>
          <a:sy n="78" d="100"/>
        </p:scale>
        <p:origin x="72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8C96F-C68A-4D32-94DF-5B57D47B459A}" type="datetimeFigureOut">
              <a:rPr lang="en-NZ" smtClean="0"/>
              <a:t>5/07/2023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85CAF-AA21-4EAF-90F9-D2817A936471}" type="slidenum">
              <a:rPr lang="en-NZ" smtClean="0"/>
              <a:t>‹#›</a:t>
            </a:fld>
            <a:endParaRPr lang="en-NZ"/>
          </a:p>
        </p:txBody>
      </p:sp>
    </p:spTree>
    <p:extLst>
      <p:ext uri="{BB962C8B-B14F-4D97-AF65-F5344CB8AC3E}">
        <p14:creationId xmlns:p14="http://schemas.microsoft.com/office/powerpoint/2010/main" val="3462558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2</a:t>
            </a:fld>
            <a:endParaRPr lang="en-NZ"/>
          </a:p>
        </p:txBody>
      </p:sp>
    </p:spTree>
    <p:extLst>
      <p:ext uri="{BB962C8B-B14F-4D97-AF65-F5344CB8AC3E}">
        <p14:creationId xmlns:p14="http://schemas.microsoft.com/office/powerpoint/2010/main" val="1319363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12</a:t>
            </a:fld>
            <a:endParaRPr lang="en-NZ"/>
          </a:p>
        </p:txBody>
      </p:sp>
    </p:spTree>
    <p:extLst>
      <p:ext uri="{BB962C8B-B14F-4D97-AF65-F5344CB8AC3E}">
        <p14:creationId xmlns:p14="http://schemas.microsoft.com/office/powerpoint/2010/main" val="3995873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13</a:t>
            </a:fld>
            <a:endParaRPr lang="en-NZ"/>
          </a:p>
        </p:txBody>
      </p:sp>
    </p:spTree>
    <p:extLst>
      <p:ext uri="{BB962C8B-B14F-4D97-AF65-F5344CB8AC3E}">
        <p14:creationId xmlns:p14="http://schemas.microsoft.com/office/powerpoint/2010/main" val="314802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14</a:t>
            </a:fld>
            <a:endParaRPr lang="en-NZ"/>
          </a:p>
        </p:txBody>
      </p:sp>
    </p:spTree>
    <p:extLst>
      <p:ext uri="{BB962C8B-B14F-4D97-AF65-F5344CB8AC3E}">
        <p14:creationId xmlns:p14="http://schemas.microsoft.com/office/powerpoint/2010/main" val="87961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My part will cover the most basic concept about imputation, why we need to do it, why phasing is important, how to evaluate imputation accuracy and why post-QC process is crucial for data quality. </a:t>
            </a:r>
          </a:p>
          <a:p>
            <a:r>
              <a:rPr lang="en-NZ" dirty="0"/>
              <a:t>Most of the content I‘m going to be focused on will be in human and animal research. But the theory should be very universal to plants research too. </a:t>
            </a:r>
          </a:p>
        </p:txBody>
      </p:sp>
      <p:sp>
        <p:nvSpPr>
          <p:cNvPr id="4" name="Slide Number Placeholder 3"/>
          <p:cNvSpPr>
            <a:spLocks noGrp="1"/>
          </p:cNvSpPr>
          <p:nvPr>
            <p:ph type="sldNum" sz="quarter" idx="5"/>
          </p:nvPr>
        </p:nvSpPr>
        <p:spPr/>
        <p:txBody>
          <a:bodyPr/>
          <a:lstStyle/>
          <a:p>
            <a:fld id="{C6D85CAF-AA21-4EAF-90F9-D2817A936471}" type="slidenum">
              <a:rPr lang="en-NZ" smtClean="0"/>
              <a:t>3</a:t>
            </a:fld>
            <a:endParaRPr lang="en-NZ"/>
          </a:p>
        </p:txBody>
      </p:sp>
    </p:spTree>
    <p:extLst>
      <p:ext uri="{BB962C8B-B14F-4D97-AF65-F5344CB8AC3E}">
        <p14:creationId xmlns:p14="http://schemas.microsoft.com/office/powerpoint/2010/main" val="20599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want to start with a review paper that I think it’s really useful. It was published in 2018, three authors are the most commonly used software for phasing and imputation, which is </a:t>
            </a:r>
            <a:r>
              <a:rPr lang="en-NZ" dirty="0" err="1"/>
              <a:t>minimac</a:t>
            </a:r>
            <a:r>
              <a:rPr lang="en-NZ" dirty="0"/>
              <a:t>, </a:t>
            </a:r>
            <a:r>
              <a:rPr lang="en-NZ" dirty="0" err="1"/>
              <a:t>MaCH</a:t>
            </a:r>
            <a:r>
              <a:rPr lang="en-NZ" dirty="0"/>
              <a:t> and Beagle. These software will be mentioned a lot in the later session today. This is a really good and detailed paper and highly recommend for you to read it later. </a:t>
            </a:r>
          </a:p>
        </p:txBody>
      </p:sp>
      <p:sp>
        <p:nvSpPr>
          <p:cNvPr id="4" name="Slide Number Placeholder 3"/>
          <p:cNvSpPr>
            <a:spLocks noGrp="1"/>
          </p:cNvSpPr>
          <p:nvPr>
            <p:ph type="sldNum" sz="quarter" idx="5"/>
          </p:nvPr>
        </p:nvSpPr>
        <p:spPr/>
        <p:txBody>
          <a:bodyPr/>
          <a:lstStyle/>
          <a:p>
            <a:fld id="{C6D85CAF-AA21-4EAF-90F9-D2817A936471}" type="slidenum">
              <a:rPr lang="en-NZ" smtClean="0"/>
              <a:t>4</a:t>
            </a:fld>
            <a:endParaRPr lang="en-NZ"/>
          </a:p>
        </p:txBody>
      </p:sp>
    </p:spTree>
    <p:extLst>
      <p:ext uri="{BB962C8B-B14F-4D97-AF65-F5344CB8AC3E}">
        <p14:creationId xmlns:p14="http://schemas.microsoft.com/office/powerpoint/2010/main" val="159531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this review paper, the authors lists some milestones about development of genomics and imputation software. The first stage of human genome project finished in 2003. 20 years ago, but at that time around 92% of the genome was finished. This year in March, Telomere-to-Telomere consortium finished filling the gaps of the whole genome sequence. Now it is done.</a:t>
            </a:r>
            <a:r>
              <a:rPr lang="zh-CN" altLang="en-US" dirty="0"/>
              <a:t> </a:t>
            </a:r>
            <a:r>
              <a:rPr lang="en-NZ" altLang="zh-CN" dirty="0"/>
              <a:t>After two years, the first GWAS was published. </a:t>
            </a:r>
            <a:r>
              <a:rPr lang="en-NZ" altLang="zh-CN" dirty="0" err="1"/>
              <a:t>fastPhase</a:t>
            </a:r>
            <a:r>
              <a:rPr lang="en-NZ" altLang="zh-CN" dirty="0"/>
              <a:t> is the first software developed in 2006 and in the next year, first GWAS analysis using imputed data was published. In the same year, two important software, impute and beagle was developed for their first version. </a:t>
            </a:r>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5</a:t>
            </a:fld>
            <a:endParaRPr lang="en-NZ"/>
          </a:p>
        </p:txBody>
      </p:sp>
    </p:spTree>
    <p:extLst>
      <p:ext uri="{BB962C8B-B14F-4D97-AF65-F5344CB8AC3E}">
        <p14:creationId xmlns:p14="http://schemas.microsoft.com/office/powerpoint/2010/main" val="187936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Since then all the software had upgraded frequently with better and faster algorithm to meet different type of data needs. </a:t>
            </a:r>
          </a:p>
        </p:txBody>
      </p:sp>
      <p:sp>
        <p:nvSpPr>
          <p:cNvPr id="4" name="Slide Number Placeholder 3"/>
          <p:cNvSpPr>
            <a:spLocks noGrp="1"/>
          </p:cNvSpPr>
          <p:nvPr>
            <p:ph type="sldNum" sz="quarter" idx="5"/>
          </p:nvPr>
        </p:nvSpPr>
        <p:spPr/>
        <p:txBody>
          <a:bodyPr/>
          <a:lstStyle/>
          <a:p>
            <a:fld id="{C6D85CAF-AA21-4EAF-90F9-D2817A936471}" type="slidenum">
              <a:rPr lang="en-NZ" smtClean="0"/>
              <a:t>6</a:t>
            </a:fld>
            <a:endParaRPr lang="en-NZ"/>
          </a:p>
        </p:txBody>
      </p:sp>
    </p:spTree>
    <p:extLst>
      <p:ext uri="{BB962C8B-B14F-4D97-AF65-F5344CB8AC3E}">
        <p14:creationId xmlns:p14="http://schemas.microsoft.com/office/powerpoint/2010/main" val="351315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7</a:t>
            </a:fld>
            <a:endParaRPr lang="en-NZ"/>
          </a:p>
        </p:txBody>
      </p:sp>
    </p:spTree>
    <p:extLst>
      <p:ext uri="{BB962C8B-B14F-4D97-AF65-F5344CB8AC3E}">
        <p14:creationId xmlns:p14="http://schemas.microsoft.com/office/powerpoint/2010/main" val="393041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found the definition of imputation on Wikipedia. </a:t>
            </a:r>
          </a:p>
        </p:txBody>
      </p:sp>
      <p:sp>
        <p:nvSpPr>
          <p:cNvPr id="4" name="Slide Number Placeholder 3"/>
          <p:cNvSpPr>
            <a:spLocks noGrp="1"/>
          </p:cNvSpPr>
          <p:nvPr>
            <p:ph type="sldNum" sz="quarter" idx="5"/>
          </p:nvPr>
        </p:nvSpPr>
        <p:spPr/>
        <p:txBody>
          <a:bodyPr/>
          <a:lstStyle/>
          <a:p>
            <a:fld id="{C6D85CAF-AA21-4EAF-90F9-D2817A936471}" type="slidenum">
              <a:rPr lang="en-NZ" smtClean="0"/>
              <a:t>8</a:t>
            </a:fld>
            <a:endParaRPr lang="en-NZ"/>
          </a:p>
        </p:txBody>
      </p:sp>
    </p:spTree>
    <p:extLst>
      <p:ext uri="{BB962C8B-B14F-4D97-AF65-F5344CB8AC3E}">
        <p14:creationId xmlns:p14="http://schemas.microsoft.com/office/powerpoint/2010/main" val="22576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9</a:t>
            </a:fld>
            <a:endParaRPr lang="en-NZ"/>
          </a:p>
        </p:txBody>
      </p:sp>
    </p:spTree>
    <p:extLst>
      <p:ext uri="{BB962C8B-B14F-4D97-AF65-F5344CB8AC3E}">
        <p14:creationId xmlns:p14="http://schemas.microsoft.com/office/powerpoint/2010/main" val="101133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C6D85CAF-AA21-4EAF-90F9-D2817A936471}" type="slidenum">
              <a:rPr lang="en-NZ" smtClean="0"/>
              <a:t>10</a:t>
            </a:fld>
            <a:endParaRPr lang="en-NZ"/>
          </a:p>
        </p:txBody>
      </p:sp>
    </p:spTree>
    <p:extLst>
      <p:ext uri="{BB962C8B-B14F-4D97-AF65-F5344CB8AC3E}">
        <p14:creationId xmlns:p14="http://schemas.microsoft.com/office/powerpoint/2010/main" val="2312057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ideo" Target="https://www.youtube.com/embed/15NPZCGP_e4?feature=oembed" TargetMode="Externa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hyperlink" Target="https://imputationserver.sph.umich.edu/" TargetMode="External"/><Relationship Id="rId13" Type="http://schemas.openxmlformats.org/officeDocument/2006/relationships/image" Target="../media/image26.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hyperlink" Target="http://gong_lab.hzau.edu.cn/Animal_ImputeDB#!/"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hyperlink" Target="https://quantgenet.msu.edu/swim/" TargetMode="External"/><Relationship Id="rId5" Type="http://schemas.openxmlformats.org/officeDocument/2006/relationships/image" Target="../media/image13.svg"/><Relationship Id="rId10" Type="http://schemas.openxmlformats.org/officeDocument/2006/relationships/hyperlink" Target="https://imputation.biodatacatalyst.nhlbi.nih.gov/" TargetMode="External"/><Relationship Id="rId4" Type="http://schemas.openxmlformats.org/officeDocument/2006/relationships/image" Target="../media/image12.png"/><Relationship Id="rId9" Type="http://schemas.openxmlformats.org/officeDocument/2006/relationships/hyperlink" Target="https://imputation.sanger.ac.uk/"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8.sv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8.sv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658680" y="2275771"/>
            <a:ext cx="12970640" cy="5735459"/>
            <a:chOff x="0" y="0"/>
            <a:chExt cx="17294187" cy="7647279"/>
          </a:xfrm>
        </p:grpSpPr>
        <p:sp>
          <p:nvSpPr>
            <p:cNvPr id="3" name="AutoShape 3"/>
            <p:cNvSpPr/>
            <p:nvPr/>
          </p:nvSpPr>
          <p:spPr>
            <a:xfrm>
              <a:off x="856456" y="5882259"/>
              <a:ext cx="15581275" cy="13812"/>
            </a:xfrm>
            <a:prstGeom prst="rect">
              <a:avLst/>
            </a:prstGeom>
            <a:solidFill>
              <a:srgbClr val="F7F7F7"/>
            </a:solidFill>
          </p:spPr>
        </p:sp>
        <p:sp>
          <p:nvSpPr>
            <p:cNvPr id="4" name="TextBox 4"/>
            <p:cNvSpPr txBox="1"/>
            <p:nvPr/>
          </p:nvSpPr>
          <p:spPr>
            <a:xfrm>
              <a:off x="0" y="3396276"/>
              <a:ext cx="17294187" cy="2011257"/>
            </a:xfrm>
            <a:prstGeom prst="rect">
              <a:avLst/>
            </a:prstGeom>
          </p:spPr>
          <p:txBody>
            <a:bodyPr lIns="0" tIns="0" rIns="0" bIns="0" rtlCol="0" anchor="t">
              <a:spAutoFit/>
            </a:bodyPr>
            <a:lstStyle/>
            <a:p>
              <a:pPr algn="ctr">
                <a:lnSpc>
                  <a:spcPts val="11439"/>
                </a:lnSpc>
              </a:pPr>
              <a:r>
                <a:rPr lang="en-US" sz="10399" spc="-259" dirty="0">
                  <a:solidFill>
                    <a:srgbClr val="F7F7F7"/>
                  </a:solidFill>
                  <a:latin typeface="Barlow Bold"/>
                </a:rPr>
                <a:t>Imputation workshop</a:t>
              </a:r>
            </a:p>
          </p:txBody>
        </p:sp>
        <p:sp>
          <p:nvSpPr>
            <p:cNvPr id="5" name="TextBox 5"/>
            <p:cNvSpPr txBox="1"/>
            <p:nvPr/>
          </p:nvSpPr>
          <p:spPr>
            <a:xfrm>
              <a:off x="0" y="6313646"/>
              <a:ext cx="17294187" cy="1333633"/>
            </a:xfrm>
            <a:prstGeom prst="rect">
              <a:avLst/>
            </a:prstGeom>
          </p:spPr>
          <p:txBody>
            <a:bodyPr lIns="0" tIns="0" rIns="0" bIns="0" rtlCol="0" anchor="t">
              <a:spAutoFit/>
            </a:bodyPr>
            <a:lstStyle/>
            <a:p>
              <a:pPr algn="ctr">
                <a:lnSpc>
                  <a:spcPts val="4094"/>
                </a:lnSpc>
              </a:pPr>
              <a:r>
                <a:rPr lang="en-US" sz="2924" spc="233" dirty="0">
                  <a:solidFill>
                    <a:srgbClr val="F7F7F7"/>
                  </a:solidFill>
                  <a:latin typeface="Barlow Medium Bold"/>
                </a:rPr>
                <a:t>Yu Wang (Scientist in Quantitative Genetics)</a:t>
              </a:r>
            </a:p>
            <a:p>
              <a:pPr algn="ctr">
                <a:lnSpc>
                  <a:spcPts val="4094"/>
                </a:lnSpc>
              </a:pPr>
              <a:r>
                <a:rPr lang="en-US" sz="2924" spc="233" dirty="0">
                  <a:solidFill>
                    <a:srgbClr val="F7F7F7"/>
                  </a:solidFill>
                  <a:latin typeface="Barlow Medium Bold"/>
                </a:rPr>
                <a:t>yu.wang@lic.co.nz</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3986" y="0"/>
              <a:ext cx="2315101" cy="2532516"/>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78222" y="0"/>
              <a:ext cx="1144200" cy="253251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235100" y="0"/>
              <a:ext cx="1921558" cy="2532516"/>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222159" y="1521307"/>
            <a:ext cx="11843682" cy="7244386"/>
          </a:xfrm>
          <a:prstGeom prst="rect">
            <a:avLst/>
          </a:prstGeom>
        </p:spPr>
      </p:pic>
      <p:sp>
        <p:nvSpPr>
          <p:cNvPr id="3" name="TextBox 3"/>
          <p:cNvSpPr txBox="1"/>
          <p:nvPr/>
        </p:nvSpPr>
        <p:spPr>
          <a:xfrm>
            <a:off x="5455890" y="8953500"/>
            <a:ext cx="7376220" cy="398145"/>
          </a:xfrm>
          <a:prstGeom prst="rect">
            <a:avLst/>
          </a:prstGeom>
        </p:spPr>
        <p:txBody>
          <a:bodyPr wrap="square" lIns="0" tIns="0" rIns="0" bIns="0" rtlCol="0" anchor="t">
            <a:spAutoFit/>
          </a:bodyPr>
          <a:lstStyle/>
          <a:p>
            <a:pPr algn="ctr">
              <a:lnSpc>
                <a:spcPts val="3120"/>
              </a:lnSpc>
              <a:spcBef>
                <a:spcPct val="0"/>
              </a:spcBef>
            </a:pPr>
            <a:r>
              <a:rPr lang="en-US" sz="2400" dirty="0">
                <a:solidFill>
                  <a:srgbClr val="F7F7F7"/>
                </a:solidFill>
                <a:latin typeface="Barlow Light"/>
              </a:rPr>
              <a:t>http://mathgen.stats.ox.ac.uk/impute/impute_v2.html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phasing</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98191" y="1935540"/>
            <a:ext cx="2898736" cy="6415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4" name="Online Media 3" descr="What is Phasing?">
            <a:hlinkClick r:id="" action="ppaction://media"/>
            <a:extLst>
              <a:ext uri="{FF2B5EF4-FFF2-40B4-BE49-F238E27FC236}">
                <a16:creationId xmlns:a16="http://schemas.microsoft.com/office/drawing/2014/main" id="{69E967BC-75F9-934D-979A-EAF810C66521}"/>
              </a:ext>
            </a:extLst>
          </p:cNvPr>
          <p:cNvPicPr>
            <a:picLocks noRot="1" noChangeAspect="1"/>
          </p:cNvPicPr>
          <p:nvPr>
            <a:videoFile r:link="rId1"/>
          </p:nvPr>
        </p:nvPicPr>
        <p:blipFill>
          <a:blip r:embed="rId4"/>
          <a:stretch>
            <a:fillRect/>
          </a:stretch>
        </p:blipFill>
        <p:spPr>
          <a:xfrm>
            <a:off x="2097186" y="1162050"/>
            <a:ext cx="14093628" cy="79629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48200" y="3174875"/>
            <a:ext cx="6166808" cy="3387725"/>
          </a:xfrm>
          <a:prstGeom prst="rect">
            <a:avLst/>
          </a:prstGeom>
        </p:spPr>
        <p:txBody>
          <a:bodyPr lIns="0" tIns="0" rIns="0" bIns="0" rtlCol="0" anchor="t">
            <a:spAutoFit/>
          </a:bodyPr>
          <a:lstStyle/>
          <a:p>
            <a:pPr algn="ctr">
              <a:lnSpc>
                <a:spcPts val="8800"/>
              </a:lnSpc>
            </a:pPr>
            <a:r>
              <a:rPr lang="en-US" sz="8000">
                <a:solidFill>
                  <a:srgbClr val="F7F7F7"/>
                </a:solidFill>
                <a:latin typeface="Barlow Medium Bold"/>
              </a:rPr>
              <a:t>Why we need to do imputation</a:t>
            </a:r>
          </a:p>
        </p:txBody>
      </p:sp>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29921" y="1847497"/>
            <a:ext cx="4411485" cy="5948695"/>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18950" y="4371027"/>
            <a:ext cx="3685921" cy="4085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7354107" cy="8397171"/>
          </a:xfrm>
          <a:prstGeom prst="rect">
            <a:avLst/>
          </a:prstGeom>
        </p:spPr>
        <p:txBody>
          <a:bodyPr lIns="0" tIns="0" rIns="0" bIns="0" rtlCol="0" anchor="t">
            <a:spAutoFit/>
          </a:bodyPr>
          <a:lstStyle/>
          <a:p>
            <a:pPr marL="626110" lvl="1" indent="-313055" algn="just">
              <a:lnSpc>
                <a:spcPts val="4350"/>
              </a:lnSpc>
              <a:buFont typeface="Arial"/>
              <a:buChar char="•"/>
            </a:pPr>
            <a:r>
              <a:rPr lang="en-US" sz="2900" dirty="0">
                <a:solidFill>
                  <a:srgbClr val="F7F7F7"/>
                </a:solidFill>
                <a:latin typeface="Barlow Light Bold"/>
              </a:rPr>
              <a:t>Cheap</a:t>
            </a:r>
          </a:p>
          <a:p>
            <a:pPr algn="just">
              <a:lnSpc>
                <a:spcPts val="4350"/>
              </a:lnSpc>
            </a:pPr>
            <a:r>
              <a:rPr lang="en-US" sz="2900" dirty="0">
                <a:solidFill>
                  <a:srgbClr val="F7F7F7"/>
                </a:solidFill>
                <a:latin typeface="Barlow Light"/>
              </a:rPr>
              <a:t>Directly sequence a large population is still quite expensive</a:t>
            </a:r>
          </a:p>
          <a:p>
            <a:pPr marL="626110" lvl="1" indent="-313055" algn="just">
              <a:lnSpc>
                <a:spcPts val="4350"/>
              </a:lnSpc>
              <a:buFont typeface="Arial"/>
              <a:buChar char="•"/>
            </a:pPr>
            <a:r>
              <a:rPr lang="en-US" sz="2900" dirty="0">
                <a:solidFill>
                  <a:srgbClr val="F7F7F7"/>
                </a:solidFill>
                <a:latin typeface="Barlow Light Bold"/>
              </a:rPr>
              <a:t>Increase power </a:t>
            </a:r>
          </a:p>
          <a:p>
            <a:pPr algn="just">
              <a:lnSpc>
                <a:spcPts val="4350"/>
              </a:lnSpc>
            </a:pPr>
            <a:r>
              <a:rPr lang="en-US" sz="2900" dirty="0">
                <a:solidFill>
                  <a:srgbClr val="F7F7F7"/>
                </a:solidFill>
                <a:latin typeface="Barlow Light"/>
              </a:rPr>
              <a:t>The reference panel is more likely to contain the causal variant (or a better tag) than a lower density panel</a:t>
            </a:r>
          </a:p>
          <a:p>
            <a:pPr marL="626110" lvl="1" indent="-313055" algn="just">
              <a:lnSpc>
                <a:spcPts val="4350"/>
              </a:lnSpc>
              <a:buFont typeface="Arial"/>
              <a:buChar char="•"/>
            </a:pPr>
            <a:r>
              <a:rPr lang="en-US" sz="2900" dirty="0">
                <a:solidFill>
                  <a:srgbClr val="F7F7F7"/>
                </a:solidFill>
                <a:latin typeface="Barlow Light Bold"/>
              </a:rPr>
              <a:t>Fine-mapping</a:t>
            </a:r>
          </a:p>
          <a:p>
            <a:pPr algn="just">
              <a:lnSpc>
                <a:spcPts val="4350"/>
              </a:lnSpc>
            </a:pPr>
            <a:r>
              <a:rPr lang="en-US" sz="2900" dirty="0">
                <a:solidFill>
                  <a:srgbClr val="F7F7F7"/>
                </a:solidFill>
                <a:latin typeface="Barlow Light"/>
              </a:rPr>
              <a:t>Imputation provides a high-resolution overview of an association signal across a locus</a:t>
            </a:r>
          </a:p>
          <a:p>
            <a:pPr marL="626110" lvl="1" indent="-313055" algn="just">
              <a:lnSpc>
                <a:spcPts val="4350"/>
              </a:lnSpc>
              <a:buFont typeface="Arial"/>
              <a:buChar char="•"/>
            </a:pPr>
            <a:r>
              <a:rPr lang="en-US" sz="2900" dirty="0">
                <a:solidFill>
                  <a:srgbClr val="F7F7F7"/>
                </a:solidFill>
                <a:latin typeface="Barlow Light Bold"/>
              </a:rPr>
              <a:t>Meta-analysis</a:t>
            </a:r>
          </a:p>
          <a:p>
            <a:pPr algn="just">
              <a:lnSpc>
                <a:spcPts val="4350"/>
              </a:lnSpc>
            </a:pPr>
            <a:r>
              <a:rPr lang="en-US" sz="2900" dirty="0">
                <a:solidFill>
                  <a:srgbClr val="F7F7F7"/>
                </a:solidFill>
                <a:latin typeface="Barlow Light"/>
              </a:rPr>
              <a:t>Imputation allows different genotype panels to be combined up to the variants in the reference panel </a:t>
            </a:r>
          </a:p>
        </p:txBody>
      </p:sp>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18950" y="4371027"/>
            <a:ext cx="3685921" cy="4085970"/>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829921" y="1847497"/>
            <a:ext cx="4411485" cy="5948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sp>
        <p:nvSpPr>
          <p:cNvPr id="5" name="AutoShape 5"/>
          <p:cNvSpPr/>
          <p:nvPr/>
        </p:nvSpPr>
        <p:spPr>
          <a:xfrm>
            <a:off x="12387478" y="1028700"/>
            <a:ext cx="9525" cy="8229600"/>
          </a:xfrm>
          <a:prstGeom prst="rect">
            <a:avLst/>
          </a:prstGeom>
          <a:solidFill>
            <a:srgbClr val="F7F7F7"/>
          </a:solidFill>
        </p:spPr>
      </p:sp>
      <p:grpSp>
        <p:nvGrpSpPr>
          <p:cNvPr id="6" name="Group 6"/>
          <p:cNvGrpSpPr/>
          <p:nvPr/>
        </p:nvGrpSpPr>
        <p:grpSpPr>
          <a:xfrm>
            <a:off x="1028700" y="1064419"/>
            <a:ext cx="9539999" cy="8508151"/>
            <a:chOff x="0" y="47625"/>
            <a:chExt cx="12719999" cy="11344204"/>
          </a:xfrm>
        </p:grpSpPr>
        <p:sp>
          <p:nvSpPr>
            <p:cNvPr id="7" name="TextBox 7"/>
            <p:cNvSpPr txBox="1"/>
            <p:nvPr/>
          </p:nvSpPr>
          <p:spPr>
            <a:xfrm>
              <a:off x="0" y="47625"/>
              <a:ext cx="12719999" cy="1241848"/>
            </a:xfrm>
            <a:prstGeom prst="rect">
              <a:avLst/>
            </a:prstGeom>
          </p:spPr>
          <p:txBody>
            <a:bodyPr lIns="0" tIns="0" rIns="0" bIns="0" rtlCol="0" anchor="t">
              <a:spAutoFit/>
            </a:bodyPr>
            <a:lstStyle/>
            <a:p>
              <a:pPr>
                <a:lnSpc>
                  <a:spcPts val="7040"/>
                </a:lnSpc>
              </a:pPr>
              <a:r>
                <a:rPr lang="en-US" sz="6400">
                  <a:solidFill>
                    <a:srgbClr val="F7F7F7"/>
                  </a:solidFill>
                  <a:latin typeface="Barlow Bold"/>
                </a:rPr>
                <a:t>Imputation Server</a:t>
              </a:r>
            </a:p>
          </p:txBody>
        </p:sp>
        <p:sp>
          <p:nvSpPr>
            <p:cNvPr id="8" name="TextBox 8"/>
            <p:cNvSpPr txBox="1"/>
            <p:nvPr/>
          </p:nvSpPr>
          <p:spPr>
            <a:xfrm>
              <a:off x="0" y="2032000"/>
              <a:ext cx="12719999" cy="9359829"/>
            </a:xfrm>
            <a:prstGeom prst="rect">
              <a:avLst/>
            </a:prstGeom>
          </p:spPr>
          <p:txBody>
            <a:bodyPr lIns="0" tIns="0" rIns="0" bIns="0" rtlCol="0" anchor="t">
              <a:spAutoFit/>
            </a:bodyPr>
            <a:lstStyle/>
            <a:p>
              <a:pPr marL="669290" lvl="1" indent="-334645" algn="just">
                <a:lnSpc>
                  <a:spcPct val="150000"/>
                </a:lnSpc>
                <a:buFont typeface="Arial"/>
                <a:buChar char="•"/>
              </a:pPr>
              <a:r>
                <a:rPr lang="en-US" sz="2800" dirty="0">
                  <a:solidFill>
                    <a:srgbClr val="F7F7F7"/>
                  </a:solidFill>
                  <a:latin typeface="Barlow Light Bold"/>
                </a:rPr>
                <a:t>Michigan Imputation Server (human)</a:t>
              </a:r>
            </a:p>
            <a:p>
              <a:pPr algn="just">
                <a:lnSpc>
                  <a:spcPct val="150000"/>
                </a:lnSpc>
              </a:pPr>
              <a:r>
                <a:rPr lang="en-US" sz="2800" dirty="0">
                  <a:solidFill>
                    <a:srgbClr val="F7F7F7"/>
                  </a:solidFill>
                  <a:latin typeface="Barlow Light Bold"/>
                </a:rPr>
                <a:t>     </a:t>
              </a:r>
              <a:r>
                <a:rPr lang="en-US" sz="2800" dirty="0">
                  <a:solidFill>
                    <a:srgbClr val="F7F7F7"/>
                  </a:solidFill>
                  <a:latin typeface="Barlow Light Bold"/>
                  <a:hlinkClick r:id="rId8"/>
                </a:rPr>
                <a:t>https://imputationserver.sph.umich.edu</a:t>
              </a:r>
              <a:r>
                <a:rPr lang="en-US" sz="2800" dirty="0">
                  <a:solidFill>
                    <a:srgbClr val="F7F7F7"/>
                  </a:solidFill>
                  <a:latin typeface="Barlow Light Bold"/>
                </a:rPr>
                <a:t> </a:t>
              </a:r>
            </a:p>
            <a:p>
              <a:pPr marL="669290" lvl="1" indent="-334645" algn="just">
                <a:lnSpc>
                  <a:spcPct val="150000"/>
                </a:lnSpc>
                <a:buFont typeface="Arial"/>
                <a:buChar char="•"/>
              </a:pPr>
              <a:r>
                <a:rPr lang="en-US" sz="2800" dirty="0">
                  <a:solidFill>
                    <a:srgbClr val="F7F7F7"/>
                  </a:solidFill>
                  <a:latin typeface="Barlow Light Bold"/>
                </a:rPr>
                <a:t>Sanger Imputation Service (human)</a:t>
              </a:r>
            </a:p>
            <a:p>
              <a:pPr algn="just">
                <a:lnSpc>
                  <a:spcPct val="150000"/>
                </a:lnSpc>
              </a:pPr>
              <a:r>
                <a:rPr lang="en-US" sz="2800" dirty="0">
                  <a:solidFill>
                    <a:srgbClr val="F7F7F7"/>
                  </a:solidFill>
                  <a:latin typeface="Barlow Light Bold"/>
                </a:rPr>
                <a:t>      </a:t>
              </a:r>
              <a:r>
                <a:rPr lang="en-US" sz="2800" dirty="0">
                  <a:solidFill>
                    <a:srgbClr val="F7F7F7"/>
                  </a:solidFill>
                  <a:latin typeface="Barlow Light Bold"/>
                  <a:hlinkClick r:id="rId9"/>
                </a:rPr>
                <a:t>https://imputation.sanger.ac.uk/</a:t>
              </a:r>
              <a:r>
                <a:rPr lang="en-US" sz="2800" dirty="0">
                  <a:solidFill>
                    <a:srgbClr val="F7F7F7"/>
                  </a:solidFill>
                  <a:latin typeface="Barlow Light Bold"/>
                </a:rPr>
                <a:t> </a:t>
              </a:r>
            </a:p>
            <a:p>
              <a:pPr marL="669290" lvl="1" indent="-334645" algn="just">
                <a:lnSpc>
                  <a:spcPct val="150000"/>
                </a:lnSpc>
                <a:buFont typeface="Arial"/>
                <a:buChar char="•"/>
              </a:pPr>
              <a:r>
                <a:rPr lang="en-US" sz="2800" dirty="0" err="1">
                  <a:solidFill>
                    <a:srgbClr val="F7F7F7"/>
                  </a:solidFill>
                  <a:latin typeface="Barlow Light Bold"/>
                </a:rPr>
                <a:t>TOPMed</a:t>
              </a:r>
              <a:r>
                <a:rPr lang="en-US" sz="2800" dirty="0">
                  <a:solidFill>
                    <a:srgbClr val="F7F7F7"/>
                  </a:solidFill>
                  <a:latin typeface="Barlow Light Bold"/>
                </a:rPr>
                <a:t> Imputation Server (human) = MIS but different reference</a:t>
              </a:r>
            </a:p>
            <a:p>
              <a:pPr algn="just">
                <a:lnSpc>
                  <a:spcPct val="150000"/>
                </a:lnSpc>
              </a:pPr>
              <a:r>
                <a:rPr lang="en-US" sz="2800" dirty="0">
                  <a:solidFill>
                    <a:srgbClr val="F7F7F7"/>
                  </a:solidFill>
                  <a:latin typeface="Barlow Light Bold"/>
                </a:rPr>
                <a:t>     </a:t>
              </a:r>
              <a:r>
                <a:rPr lang="en-US" sz="2800" dirty="0">
                  <a:solidFill>
                    <a:srgbClr val="F7F7F7"/>
                  </a:solidFill>
                  <a:latin typeface="Barlow Light Bold"/>
                  <a:hlinkClick r:id="rId10"/>
                </a:rPr>
                <a:t>https://imputation.biodatacatalyst.nhlbi.nih.gov</a:t>
              </a:r>
              <a:r>
                <a:rPr lang="en-US" sz="2800" dirty="0">
                  <a:solidFill>
                    <a:srgbClr val="F7F7F7"/>
                  </a:solidFill>
                  <a:latin typeface="Barlow Light Bold"/>
                </a:rPr>
                <a:t> </a:t>
              </a:r>
            </a:p>
            <a:p>
              <a:pPr marL="669290" lvl="1" indent="-334645" algn="just">
                <a:lnSpc>
                  <a:spcPct val="150000"/>
                </a:lnSpc>
                <a:buFont typeface="Arial"/>
                <a:buChar char="•"/>
              </a:pPr>
              <a:r>
                <a:rPr lang="en-US" sz="2800" dirty="0" err="1">
                  <a:solidFill>
                    <a:srgbClr val="F7F7F7"/>
                  </a:solidFill>
                  <a:latin typeface="Barlow Light Bold"/>
                </a:rPr>
                <a:t>SWine</a:t>
              </a:r>
              <a:r>
                <a:rPr lang="en-US" sz="2800" dirty="0">
                  <a:solidFill>
                    <a:srgbClr val="F7F7F7"/>
                  </a:solidFill>
                  <a:latin typeface="Barlow Light Bold"/>
                </a:rPr>
                <a:t> </a:t>
              </a:r>
              <a:r>
                <a:rPr lang="en-US" sz="2800" dirty="0" err="1">
                  <a:solidFill>
                    <a:srgbClr val="F7F7F7"/>
                  </a:solidFill>
                  <a:latin typeface="Barlow Light Bold"/>
                </a:rPr>
                <a:t>IMputation</a:t>
              </a:r>
              <a:r>
                <a:rPr lang="en-US" sz="2800" dirty="0">
                  <a:solidFill>
                    <a:srgbClr val="F7F7F7"/>
                  </a:solidFill>
                  <a:latin typeface="Barlow Light Bold"/>
                </a:rPr>
                <a:t> (SWIM) server (pig)</a:t>
              </a:r>
            </a:p>
            <a:p>
              <a:pPr marL="334645" lvl="1" algn="just">
                <a:lnSpc>
                  <a:spcPct val="150000"/>
                </a:lnSpc>
              </a:pPr>
              <a:r>
                <a:rPr lang="en-US" sz="2800" dirty="0">
                  <a:solidFill>
                    <a:srgbClr val="F7F7F7"/>
                  </a:solidFill>
                  <a:latin typeface="Barlow Light Bold"/>
                  <a:hlinkClick r:id="rId11"/>
                </a:rPr>
                <a:t>https://quantgenet.msu.edu/swim/</a:t>
              </a:r>
              <a:r>
                <a:rPr lang="en-US" sz="2800" dirty="0">
                  <a:solidFill>
                    <a:srgbClr val="F7F7F7"/>
                  </a:solidFill>
                  <a:latin typeface="Barlow Light Bold"/>
                </a:rPr>
                <a:t> </a:t>
              </a:r>
            </a:p>
            <a:p>
              <a:pPr marL="669290" lvl="1" indent="-334645" algn="just">
                <a:lnSpc>
                  <a:spcPct val="150000"/>
                </a:lnSpc>
                <a:buFont typeface="Arial"/>
                <a:buChar char="•"/>
              </a:pPr>
              <a:r>
                <a:rPr lang="en-US" sz="2800" dirty="0">
                  <a:solidFill>
                    <a:srgbClr val="F7F7F7"/>
                  </a:solidFill>
                  <a:latin typeface="Barlow Light Bold"/>
                </a:rPr>
                <a:t>Animal-</a:t>
              </a:r>
              <a:r>
                <a:rPr lang="en-US" sz="2800" dirty="0" err="1">
                  <a:solidFill>
                    <a:srgbClr val="F7F7F7"/>
                  </a:solidFill>
                  <a:latin typeface="Barlow Light Bold"/>
                </a:rPr>
                <a:t>ImputeDB</a:t>
              </a:r>
              <a:r>
                <a:rPr lang="en-US" sz="2800" dirty="0">
                  <a:solidFill>
                    <a:srgbClr val="F7F7F7"/>
                  </a:solidFill>
                  <a:latin typeface="Barlow Light Bold"/>
                </a:rPr>
                <a:t> (animals)</a:t>
              </a:r>
            </a:p>
            <a:p>
              <a:pPr algn="just">
                <a:lnSpc>
                  <a:spcPct val="150000"/>
                </a:lnSpc>
              </a:pPr>
              <a:r>
                <a:rPr lang="en-US" sz="2800" dirty="0">
                  <a:solidFill>
                    <a:srgbClr val="F7F7F7"/>
                  </a:solidFill>
                  <a:latin typeface="Barlow Light Bold"/>
                </a:rPr>
                <a:t>    </a:t>
              </a:r>
              <a:r>
                <a:rPr lang="en-US" sz="2800" dirty="0">
                  <a:solidFill>
                    <a:srgbClr val="F7F7F7"/>
                  </a:solidFill>
                  <a:latin typeface="Barlow Light Bold"/>
                  <a:hlinkClick r:id="rId12"/>
                </a:rPr>
                <a:t>http://gong_lab.hzau.edu.cn/Animal_ImputeDB#!/</a:t>
              </a:r>
              <a:endParaRPr lang="en-US" sz="2800" dirty="0">
                <a:solidFill>
                  <a:srgbClr val="F7F7F7"/>
                </a:solidFill>
                <a:latin typeface="Barlow Light Bold"/>
              </a:endParaRPr>
            </a:p>
          </p:txBody>
        </p:sp>
      </p:grpSp>
      <p:pic>
        <p:nvPicPr>
          <p:cNvPr id="9" name="Picture 8"/>
          <p:cNvPicPr>
            <a:picLocks noChangeAspect="1"/>
          </p:cNvPicPr>
          <p:nvPr/>
        </p:nvPicPr>
        <p:blipFill>
          <a:blip r:embed="rId13"/>
          <a:stretch>
            <a:fillRect/>
          </a:stretch>
        </p:blipFill>
        <p:spPr>
          <a:xfrm>
            <a:off x="11660611" y="988284"/>
            <a:ext cx="6478745" cy="8310432"/>
          </a:xfrm>
          <a:prstGeom prst="rect">
            <a:avLst/>
          </a:prstGeom>
        </p:spPr>
      </p:pic>
    </p:spTree>
    <p:extLst>
      <p:ext uri="{BB962C8B-B14F-4D97-AF65-F5344CB8AC3E}">
        <p14:creationId xmlns:p14="http://schemas.microsoft.com/office/powerpoint/2010/main" val="32687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pic>
        <p:nvPicPr>
          <p:cNvPr id="6" name="Picture 6"/>
          <p:cNvPicPr>
            <a:picLocks noChangeAspect="1"/>
          </p:cNvPicPr>
          <p:nvPr/>
        </p:nvPicPr>
        <p:blipFill>
          <a:blip r:embed="rId8"/>
          <a:srcRect/>
          <a:stretch>
            <a:fillRect/>
          </a:stretch>
        </p:blipFill>
        <p:spPr>
          <a:xfrm>
            <a:off x="2209800" y="1022053"/>
            <a:ext cx="8800345" cy="8464847"/>
          </a:xfrm>
          <a:prstGeom prst="rect">
            <a:avLst/>
          </a:prstGeom>
        </p:spPr>
      </p:pic>
      <p:sp>
        <p:nvSpPr>
          <p:cNvPr id="7" name="TextBox 7"/>
          <p:cNvSpPr txBox="1"/>
          <p:nvPr/>
        </p:nvSpPr>
        <p:spPr>
          <a:xfrm>
            <a:off x="914400" y="9486900"/>
            <a:ext cx="4606528" cy="340995"/>
          </a:xfrm>
          <a:prstGeom prst="rect">
            <a:avLst/>
          </a:prstGeom>
        </p:spPr>
        <p:txBody>
          <a:bodyPr lIns="0" tIns="0" rIns="0" bIns="0" rtlCol="0" anchor="t">
            <a:spAutoFit/>
          </a:bodyPr>
          <a:lstStyle/>
          <a:p>
            <a:pPr algn="ctr">
              <a:lnSpc>
                <a:spcPts val="2700"/>
              </a:lnSpc>
              <a:spcBef>
                <a:spcPct val="0"/>
              </a:spcBef>
            </a:pPr>
            <a:r>
              <a:rPr lang="en-US" sz="1800" spc="7" dirty="0" err="1">
                <a:solidFill>
                  <a:srgbClr val="F7F7F7"/>
                </a:solidFill>
                <a:latin typeface="Barlow Light Bold"/>
              </a:rPr>
              <a:t>Annu</a:t>
            </a:r>
            <a:r>
              <a:rPr lang="en-US" sz="1800" spc="7" dirty="0">
                <a:solidFill>
                  <a:srgbClr val="F7F7F7"/>
                </a:solidFill>
                <a:latin typeface="Barlow Light Bold"/>
              </a:rPr>
              <a:t>. Rev. </a:t>
            </a:r>
            <a:r>
              <a:rPr lang="en-US" sz="1800" spc="7" dirty="0" err="1">
                <a:solidFill>
                  <a:srgbClr val="F7F7F7"/>
                </a:solidFill>
                <a:latin typeface="Barlow Light Bold"/>
              </a:rPr>
              <a:t>Genom</a:t>
            </a:r>
            <a:r>
              <a:rPr lang="en-US" sz="1800" spc="7" dirty="0">
                <a:solidFill>
                  <a:srgbClr val="F7F7F7"/>
                </a:solidFill>
                <a:latin typeface="Barlow Light Bold"/>
              </a:rPr>
              <a:t>. Hum. Genet. 2018. 19:73–96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grpSp>
        <p:nvGrpSpPr>
          <p:cNvPr id="3" name="Group 3"/>
          <p:cNvGrpSpPr/>
          <p:nvPr/>
        </p:nvGrpSpPr>
        <p:grpSpPr>
          <a:xfrm>
            <a:off x="1834894" y="1988944"/>
            <a:ext cx="9745153" cy="6395608"/>
            <a:chOff x="0" y="47625"/>
            <a:chExt cx="12993538" cy="8527478"/>
          </a:xfrm>
        </p:grpSpPr>
        <p:sp>
          <p:nvSpPr>
            <p:cNvPr id="4" name="TextBox 4"/>
            <p:cNvSpPr txBox="1"/>
            <p:nvPr/>
          </p:nvSpPr>
          <p:spPr>
            <a:xfrm>
              <a:off x="0" y="47625"/>
              <a:ext cx="12993538" cy="2130002"/>
            </a:xfrm>
            <a:prstGeom prst="rect">
              <a:avLst/>
            </a:prstGeom>
          </p:spPr>
          <p:txBody>
            <a:bodyPr lIns="0" tIns="0" rIns="0" bIns="0" rtlCol="0" anchor="t">
              <a:spAutoFit/>
            </a:bodyPr>
            <a:lstStyle/>
            <a:p>
              <a:pPr>
                <a:lnSpc>
                  <a:spcPts val="6160"/>
                </a:lnSpc>
              </a:pPr>
              <a:r>
                <a:rPr lang="en-US" sz="5600" dirty="0">
                  <a:solidFill>
                    <a:srgbClr val="F7F7F7"/>
                  </a:solidFill>
                  <a:latin typeface="Barlow Bold"/>
                </a:rPr>
                <a:t>Imputation software </a:t>
              </a:r>
            </a:p>
            <a:p>
              <a:pPr>
                <a:lnSpc>
                  <a:spcPts val="6160"/>
                </a:lnSpc>
              </a:pPr>
              <a:r>
                <a:rPr lang="en-US" sz="5600" dirty="0">
                  <a:solidFill>
                    <a:srgbClr val="F7F7F7"/>
                  </a:solidFill>
                  <a:latin typeface="Barlow Bold"/>
                </a:rPr>
                <a:t>Pros &amp; Cons</a:t>
              </a:r>
            </a:p>
          </p:txBody>
        </p:sp>
        <p:sp>
          <p:nvSpPr>
            <p:cNvPr id="5" name="TextBox 5"/>
            <p:cNvSpPr txBox="1"/>
            <p:nvPr/>
          </p:nvSpPr>
          <p:spPr>
            <a:xfrm>
              <a:off x="0" y="2756416"/>
              <a:ext cx="12993538" cy="5818687"/>
            </a:xfrm>
            <a:prstGeom prst="rect">
              <a:avLst/>
            </a:prstGeom>
          </p:spPr>
          <p:txBody>
            <a:bodyPr lIns="0" tIns="0" rIns="0" bIns="0" rtlCol="0" anchor="t">
              <a:spAutoFit/>
            </a:bodyPr>
            <a:lstStyle/>
            <a:p>
              <a:pPr algn="just">
                <a:lnSpc>
                  <a:spcPts val="5780"/>
                </a:lnSpc>
              </a:pPr>
              <a:r>
                <a:rPr lang="en-US" sz="3400" dirty="0">
                  <a:solidFill>
                    <a:srgbClr val="F7F7F7"/>
                  </a:solidFill>
                  <a:latin typeface="Barlow Light" panose="020B0604020202020204" charset="0"/>
                </a:rPr>
                <a:t>Pros: flexible about reference, majority are free, easy to get imputation accuracy, more flexible in all aspects  </a:t>
              </a:r>
            </a:p>
            <a:p>
              <a:pPr algn="just">
                <a:lnSpc>
                  <a:spcPts val="5780"/>
                </a:lnSpc>
              </a:pPr>
              <a:r>
                <a:rPr lang="en-US" sz="3400" dirty="0">
                  <a:solidFill>
                    <a:srgbClr val="F7F7F7"/>
                  </a:solidFill>
                  <a:latin typeface="Barlow Light" panose="020B0604020202020204" charset="0"/>
                </a:rPr>
                <a:t>Cons: might be slow, may need large memory, software may contain bugs, license problem, performance might vary based on dataset</a:t>
              </a: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7310887" y="3074304"/>
            <a:ext cx="9538658" cy="4138392"/>
            <a:chOff x="0" y="0"/>
            <a:chExt cx="12718211" cy="5517855"/>
          </a:xfrm>
        </p:grpSpPr>
        <p:sp>
          <p:nvSpPr>
            <p:cNvPr id="3" name="AutoShape 3"/>
            <p:cNvSpPr/>
            <p:nvPr/>
          </p:nvSpPr>
          <p:spPr>
            <a:xfrm>
              <a:off x="0" y="4385202"/>
              <a:ext cx="12718211" cy="12700"/>
            </a:xfrm>
            <a:prstGeom prst="rect">
              <a:avLst/>
            </a:prstGeom>
            <a:solidFill>
              <a:srgbClr val="F7F7F7"/>
            </a:solidFill>
          </p:spPr>
        </p:sp>
        <p:sp>
          <p:nvSpPr>
            <p:cNvPr id="4" name="TextBox 4"/>
            <p:cNvSpPr txBox="1"/>
            <p:nvPr/>
          </p:nvSpPr>
          <p:spPr>
            <a:xfrm>
              <a:off x="0" y="85725"/>
              <a:ext cx="12718211" cy="3659584"/>
            </a:xfrm>
            <a:prstGeom prst="rect">
              <a:avLst/>
            </a:prstGeom>
          </p:spPr>
          <p:txBody>
            <a:bodyPr lIns="0" tIns="0" rIns="0" bIns="0" rtlCol="0" anchor="t">
              <a:spAutoFit/>
            </a:bodyPr>
            <a:lstStyle/>
            <a:p>
              <a:pPr>
                <a:lnSpc>
                  <a:spcPts val="10647"/>
                </a:lnSpc>
              </a:pPr>
              <a:r>
                <a:rPr lang="en-US" sz="9679" dirty="0">
                  <a:solidFill>
                    <a:srgbClr val="F7F7F7"/>
                  </a:solidFill>
                  <a:latin typeface="Barlow Bold"/>
                </a:rPr>
                <a:t>Do you have questions so far?</a:t>
              </a:r>
            </a:p>
          </p:txBody>
        </p:sp>
        <p:sp>
          <p:nvSpPr>
            <p:cNvPr id="5" name="TextBox 5"/>
            <p:cNvSpPr txBox="1"/>
            <p:nvPr/>
          </p:nvSpPr>
          <p:spPr>
            <a:xfrm>
              <a:off x="0" y="4999695"/>
              <a:ext cx="12718211" cy="518160"/>
            </a:xfrm>
            <a:prstGeom prst="rect">
              <a:avLst/>
            </a:prstGeom>
          </p:spPr>
          <p:txBody>
            <a:bodyPr lIns="0" tIns="0" rIns="0" bIns="0" rtlCol="0" anchor="t">
              <a:spAutoFit/>
            </a:bodyPr>
            <a:lstStyle/>
            <a:p>
              <a:pPr>
                <a:lnSpc>
                  <a:spcPts val="3120"/>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22082" y="2950779"/>
            <a:ext cx="4037457" cy="43854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475600" y="6692221"/>
            <a:ext cx="2471862" cy="2548707"/>
          </a:xfrm>
          <a:prstGeom prst="rect">
            <a:avLst/>
          </a:prstGeom>
        </p:spPr>
      </p:pic>
      <p:pic>
        <p:nvPicPr>
          <p:cNvPr id="4" name="Picture 4"/>
          <p:cNvPicPr>
            <a:picLocks noChangeAspect="1"/>
          </p:cNvPicPr>
          <p:nvPr/>
        </p:nvPicPr>
        <p:blipFill>
          <a:blip r:embed="rId3"/>
          <a:srcRect/>
          <a:stretch>
            <a:fillRect/>
          </a:stretch>
        </p:blipFill>
        <p:spPr>
          <a:xfrm>
            <a:off x="9408694" y="5494889"/>
            <a:ext cx="1808648" cy="1934383"/>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46948" y="2537448"/>
            <a:ext cx="3765362" cy="5429127"/>
          </a:xfrm>
          <a:prstGeom prst="rect">
            <a:avLst/>
          </a:prstGeom>
        </p:spPr>
      </p:pic>
      <p:pic>
        <p:nvPicPr>
          <p:cNvPr id="6" name="Picture 6"/>
          <p:cNvPicPr>
            <a:picLocks noChangeAspect="1"/>
          </p:cNvPicPr>
          <p:nvPr/>
        </p:nvPicPr>
        <p:blipFill>
          <a:blip r:embed="rId6"/>
          <a:srcRect/>
          <a:stretch>
            <a:fillRect/>
          </a:stretch>
        </p:blipFill>
        <p:spPr>
          <a:xfrm>
            <a:off x="13642481" y="3705431"/>
            <a:ext cx="2304981" cy="2876138"/>
          </a:xfrm>
          <a:prstGeom prst="rect">
            <a:avLst/>
          </a:prstGeom>
        </p:spPr>
      </p:pic>
      <p:sp>
        <p:nvSpPr>
          <p:cNvPr id="7" name="TextBox 7"/>
          <p:cNvSpPr txBox="1"/>
          <p:nvPr/>
        </p:nvSpPr>
        <p:spPr>
          <a:xfrm>
            <a:off x="7661816" y="1658608"/>
            <a:ext cx="9273731" cy="1805305"/>
          </a:xfrm>
          <a:prstGeom prst="rect">
            <a:avLst/>
          </a:prstGeom>
        </p:spPr>
        <p:txBody>
          <a:bodyPr lIns="0" tIns="0" rIns="0" bIns="0" rtlCol="0" anchor="t">
            <a:spAutoFit/>
          </a:bodyPr>
          <a:lstStyle/>
          <a:p>
            <a:pPr>
              <a:lnSpc>
                <a:spcPts val="7040"/>
              </a:lnSpc>
            </a:pPr>
            <a:r>
              <a:rPr lang="en-US" sz="6400" dirty="0">
                <a:solidFill>
                  <a:srgbClr val="F7F7F7"/>
                </a:solidFill>
                <a:latin typeface="Barlow Bold"/>
              </a:rPr>
              <a:t>How do I know if the imputation was done well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601200" y="2258514"/>
            <a:ext cx="7144828" cy="5942838"/>
            <a:chOff x="52999" y="-1307015"/>
            <a:chExt cx="9526438" cy="7923783"/>
          </a:xfrm>
        </p:grpSpPr>
        <p:sp>
          <p:nvSpPr>
            <p:cNvPr id="3" name="TextBox 3"/>
            <p:cNvSpPr txBox="1"/>
            <p:nvPr/>
          </p:nvSpPr>
          <p:spPr>
            <a:xfrm>
              <a:off x="52999" y="955389"/>
              <a:ext cx="9526438" cy="5661379"/>
            </a:xfrm>
            <a:prstGeom prst="rect">
              <a:avLst/>
            </a:prstGeom>
          </p:spPr>
          <p:txBody>
            <a:bodyPr lIns="0" tIns="0" rIns="0" bIns="0" rtlCol="0" anchor="t">
              <a:spAutoFit/>
            </a:bodyPr>
            <a:lstStyle/>
            <a:p>
              <a:pPr marL="604519" lvl="1" indent="-302260">
                <a:lnSpc>
                  <a:spcPts val="4199"/>
                </a:lnSpc>
                <a:buFont typeface="Arial"/>
                <a:buChar char="•"/>
              </a:pPr>
              <a:r>
                <a:rPr lang="en-US" sz="2799" spc="11" dirty="0">
                  <a:solidFill>
                    <a:srgbClr val="F7F7F7"/>
                  </a:solidFill>
                  <a:latin typeface="Barlow Light Bold"/>
                </a:rPr>
                <a:t>9:00-9:15 Greeting and housekeeping info</a:t>
              </a:r>
            </a:p>
            <a:p>
              <a:pPr marL="604519" lvl="1" indent="-302260">
                <a:lnSpc>
                  <a:spcPts val="4199"/>
                </a:lnSpc>
                <a:buFont typeface="Arial"/>
                <a:buChar char="•"/>
              </a:pPr>
              <a:r>
                <a:rPr lang="en-US" sz="2799" spc="11" dirty="0">
                  <a:solidFill>
                    <a:srgbClr val="F7F7F7"/>
                  </a:solidFill>
                  <a:latin typeface="Barlow Light Bold"/>
                </a:rPr>
                <a:t>9:15-10:15 Lecture – Yu</a:t>
              </a:r>
            </a:p>
            <a:p>
              <a:pPr marL="604519" lvl="1" indent="-302260">
                <a:lnSpc>
                  <a:spcPts val="4199"/>
                </a:lnSpc>
                <a:buFont typeface="Arial"/>
                <a:buChar char="•"/>
              </a:pPr>
              <a:r>
                <a:rPr lang="en-US" sz="2799" spc="11" dirty="0">
                  <a:solidFill>
                    <a:srgbClr val="F7F7F7"/>
                  </a:solidFill>
                  <a:latin typeface="Barlow Light Bold"/>
                </a:rPr>
                <a:t>10:15-10:30 Q&amp;A</a:t>
              </a:r>
            </a:p>
            <a:p>
              <a:pPr marL="604519" lvl="1" indent="-302260">
                <a:lnSpc>
                  <a:spcPts val="4199"/>
                </a:lnSpc>
                <a:buFont typeface="Arial"/>
                <a:buChar char="•"/>
              </a:pPr>
              <a:r>
                <a:rPr lang="en-US" sz="2799" spc="11" dirty="0">
                  <a:solidFill>
                    <a:srgbClr val="F7F7F7"/>
                  </a:solidFill>
                  <a:latin typeface="Barlow Light Bold"/>
                </a:rPr>
                <a:t>10:30-10:45 Coffee break</a:t>
              </a:r>
            </a:p>
            <a:p>
              <a:pPr marL="604519" lvl="1" indent="-302260">
                <a:lnSpc>
                  <a:spcPts val="4199"/>
                </a:lnSpc>
                <a:buFont typeface="Arial"/>
                <a:buChar char="•"/>
              </a:pPr>
              <a:r>
                <a:rPr lang="en-US" sz="2799" spc="11" dirty="0">
                  <a:solidFill>
                    <a:srgbClr val="F7F7F7"/>
                  </a:solidFill>
                  <a:latin typeface="Barlow Light Bold"/>
                </a:rPr>
                <a:t>10:45-11:45 Lecture – Martina</a:t>
              </a:r>
            </a:p>
            <a:p>
              <a:pPr marL="604519" lvl="1" indent="-302260">
                <a:lnSpc>
                  <a:spcPts val="4199"/>
                </a:lnSpc>
                <a:buFont typeface="Arial"/>
                <a:buChar char="•"/>
              </a:pPr>
              <a:r>
                <a:rPr lang="en-US" sz="2799" spc="11" dirty="0">
                  <a:solidFill>
                    <a:srgbClr val="F7F7F7"/>
                  </a:solidFill>
                  <a:latin typeface="Barlow Light Bold"/>
                </a:rPr>
                <a:t>11:45-12:00 Q&amp;A</a:t>
              </a:r>
            </a:p>
            <a:p>
              <a:pPr marL="604519" lvl="1" indent="-302260">
                <a:lnSpc>
                  <a:spcPts val="4199"/>
                </a:lnSpc>
                <a:buFont typeface="Arial"/>
                <a:buChar char="•"/>
              </a:pPr>
              <a:r>
                <a:rPr lang="en-US" sz="2799" spc="11" dirty="0">
                  <a:solidFill>
                    <a:srgbClr val="F7F7F7"/>
                  </a:solidFill>
                  <a:latin typeface="Barlow Light Bold"/>
                </a:rPr>
                <a:t>12:00-13:00 Lunch</a:t>
              </a:r>
            </a:p>
            <a:p>
              <a:pPr marL="604519" lvl="1" indent="-302260">
                <a:lnSpc>
                  <a:spcPts val="4199"/>
                </a:lnSpc>
                <a:buFont typeface="Arial"/>
                <a:buChar char="•"/>
              </a:pPr>
              <a:r>
                <a:rPr lang="en-US" sz="2799" spc="11" dirty="0">
                  <a:solidFill>
                    <a:srgbClr val="F7F7F7"/>
                  </a:solidFill>
                  <a:latin typeface="Barlow Light Bold"/>
                </a:rPr>
                <a:t>13:00-16:00 Tutorial </a:t>
              </a:r>
            </a:p>
          </p:txBody>
        </p:sp>
        <p:sp>
          <p:nvSpPr>
            <p:cNvPr id="4" name="TextBox 4"/>
            <p:cNvSpPr txBox="1"/>
            <p:nvPr/>
          </p:nvSpPr>
          <p:spPr>
            <a:xfrm>
              <a:off x="52999" y="-1307015"/>
              <a:ext cx="9526438" cy="1388745"/>
            </a:xfrm>
            <a:prstGeom prst="rect">
              <a:avLst/>
            </a:prstGeom>
          </p:spPr>
          <p:txBody>
            <a:bodyPr lIns="0" tIns="0" rIns="0" bIns="0" rtlCol="0" anchor="t">
              <a:spAutoFit/>
            </a:bodyPr>
            <a:lstStyle/>
            <a:p>
              <a:pPr>
                <a:lnSpc>
                  <a:spcPts val="7920"/>
                </a:lnSpc>
              </a:pPr>
              <a:r>
                <a:rPr lang="en-US" sz="7200" dirty="0">
                  <a:solidFill>
                    <a:srgbClr val="F7F7F7"/>
                  </a:solidFill>
                  <a:latin typeface="Barlow Bold"/>
                </a:rPr>
                <a:t>Time table</a:t>
              </a: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62280" y="1076325"/>
            <a:ext cx="15363441" cy="804545"/>
          </a:xfrm>
          <a:prstGeom prst="rect">
            <a:avLst/>
          </a:prstGeom>
        </p:spPr>
        <p:txBody>
          <a:bodyPr lIns="0" tIns="0" rIns="0" bIns="0" rtlCol="0" anchor="t">
            <a:spAutoFit/>
          </a:bodyPr>
          <a:lstStyle/>
          <a:p>
            <a:pPr algn="ctr">
              <a:lnSpc>
                <a:spcPts val="6160"/>
              </a:lnSpc>
            </a:pPr>
            <a:r>
              <a:rPr lang="en-US" sz="5600">
                <a:solidFill>
                  <a:srgbClr val="F7F7F7"/>
                </a:solidFill>
                <a:latin typeface="Barlow Medium Bold"/>
              </a:rPr>
              <a:t>Parameters to evaluate imputation accuracy </a:t>
            </a:r>
          </a:p>
        </p:txBody>
      </p:sp>
      <p:grpSp>
        <p:nvGrpSpPr>
          <p:cNvPr id="3" name="Group 3"/>
          <p:cNvGrpSpPr/>
          <p:nvPr/>
        </p:nvGrpSpPr>
        <p:grpSpPr>
          <a:xfrm>
            <a:off x="14117281" y="2658055"/>
            <a:ext cx="3142019" cy="6901914"/>
            <a:chOff x="0" y="0"/>
            <a:chExt cx="4189359" cy="9202552"/>
          </a:xfrm>
        </p:grpSpPr>
        <p:sp>
          <p:nvSpPr>
            <p:cNvPr id="4" name="TextBox 4"/>
            <p:cNvSpPr txBox="1"/>
            <p:nvPr/>
          </p:nvSpPr>
          <p:spPr>
            <a:xfrm>
              <a:off x="0" y="4198117"/>
              <a:ext cx="4189359" cy="5004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BEAGLE R2 approximates the squared correlation between the most likely genotype and the true unobserved allele dosage. IMPUTE2/Minimac3 INFO considers allele frequency as well as the observed and expected allele dosage. Neither of these need true genotypes.</a:t>
              </a:r>
            </a:p>
            <a:p>
              <a:pPr algn="ctr">
                <a:lnSpc>
                  <a:spcPts val="2700"/>
                </a:lnSpc>
              </a:pPr>
              <a:endParaRPr lang="en-US" sz="1800" spc="7">
                <a:solidFill>
                  <a:srgbClr val="F7F7F7"/>
                </a:solidFill>
                <a:latin typeface="Barlow Light Bold"/>
              </a:endParaRPr>
            </a:p>
          </p:txBody>
        </p:sp>
        <p:sp>
          <p:nvSpPr>
            <p:cNvPr id="5" name="TextBox 5"/>
            <p:cNvSpPr txBox="1"/>
            <p:nvPr/>
          </p:nvSpPr>
          <p:spPr>
            <a:xfrm>
              <a:off x="0" y="2854215"/>
              <a:ext cx="4189359" cy="1118023"/>
            </a:xfrm>
            <a:prstGeom prst="rect">
              <a:avLst/>
            </a:prstGeom>
          </p:spPr>
          <p:txBody>
            <a:bodyPr lIns="0" tIns="0" rIns="0" bIns="0" rtlCol="0" anchor="t">
              <a:spAutoFit/>
            </a:bodyPr>
            <a:lstStyle/>
            <a:p>
              <a:pPr algn="ctr">
                <a:lnSpc>
                  <a:spcPts val="3379"/>
                </a:lnSpc>
              </a:pPr>
              <a:r>
                <a:rPr lang="en-US" sz="2599">
                  <a:solidFill>
                    <a:srgbClr val="F7F7F7"/>
                  </a:solidFill>
                  <a:latin typeface="Barlow Medium Bold"/>
                </a:rPr>
                <a:t>Dosage/Allelic R-square</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8674" y="0"/>
              <a:ext cx="1492011" cy="2048986"/>
            </a:xfrm>
            <a:prstGeom prst="rect">
              <a:avLst/>
            </a:prstGeom>
          </p:spPr>
        </p:pic>
      </p:grpSp>
      <p:grpSp>
        <p:nvGrpSpPr>
          <p:cNvPr id="7" name="Group 7"/>
          <p:cNvGrpSpPr/>
          <p:nvPr/>
        </p:nvGrpSpPr>
        <p:grpSpPr>
          <a:xfrm>
            <a:off x="5652691" y="2658055"/>
            <a:ext cx="3141409" cy="4415428"/>
            <a:chOff x="0" y="0"/>
            <a:chExt cx="4188545" cy="5887238"/>
          </a:xfrm>
        </p:grpSpPr>
        <p:sp>
          <p:nvSpPr>
            <p:cNvPr id="8" name="TextBox 8"/>
            <p:cNvSpPr txBox="1"/>
            <p:nvPr/>
          </p:nvSpPr>
          <p:spPr>
            <a:xfrm>
              <a:off x="0" y="3626003"/>
              <a:ext cx="4188545" cy="2261235"/>
            </a:xfrm>
            <a:prstGeom prst="rect">
              <a:avLst/>
            </a:prstGeom>
          </p:spPr>
          <p:txBody>
            <a:bodyPr lIns="0" tIns="0" rIns="0" bIns="0" rtlCol="0" anchor="t">
              <a:spAutoFit/>
            </a:bodyPr>
            <a:lstStyle/>
            <a:p>
              <a:pPr algn="ctr">
                <a:lnSpc>
                  <a:spcPts val="2700"/>
                </a:lnSpc>
              </a:pPr>
              <a:r>
                <a:rPr lang="en-US" sz="1800" spc="7" dirty="0">
                  <a:solidFill>
                    <a:srgbClr val="F7F7F7"/>
                  </a:solidFill>
                  <a:latin typeface="Barlow Light Bold"/>
                </a:rPr>
                <a:t>Pearson correlation coefficient between true and imputed genotypes. </a:t>
              </a:r>
              <a:r>
                <a:rPr lang="en-US" sz="1800" b="1" spc="7" dirty="0">
                  <a:solidFill>
                    <a:srgbClr val="F7F7F7"/>
                  </a:solidFill>
                  <a:latin typeface="Barlow Light Bold"/>
                </a:rPr>
                <a:t>Need to know the true status.</a:t>
              </a:r>
              <a:r>
                <a:rPr lang="en-US" sz="1800" spc="7" dirty="0">
                  <a:solidFill>
                    <a:srgbClr val="F7F7F7"/>
                  </a:solidFill>
                  <a:latin typeface="Barlow Light Bold"/>
                </a:rPr>
                <a:t> </a:t>
              </a:r>
            </a:p>
            <a:p>
              <a:pPr algn="ctr">
                <a:lnSpc>
                  <a:spcPts val="2700"/>
                </a:lnSpc>
              </a:pPr>
              <a:endParaRPr lang="en-US" sz="1800" spc="7" dirty="0">
                <a:solidFill>
                  <a:srgbClr val="F7F7F7"/>
                </a:solidFill>
                <a:latin typeface="Barlow Light Bold"/>
              </a:endParaRPr>
            </a:p>
          </p:txBody>
        </p:sp>
        <p:sp>
          <p:nvSpPr>
            <p:cNvPr id="9" name="TextBox 9"/>
            <p:cNvSpPr txBox="1"/>
            <p:nvPr/>
          </p:nvSpPr>
          <p:spPr>
            <a:xfrm>
              <a:off x="0" y="2853657"/>
              <a:ext cx="4188545" cy="5465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correlation</a:t>
              </a: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147" y="0"/>
              <a:ext cx="1460251" cy="2048589"/>
            </a:xfrm>
            <a:prstGeom prst="rect">
              <a:avLst/>
            </a:prstGeom>
          </p:spPr>
        </p:pic>
      </p:grpSp>
      <p:grpSp>
        <p:nvGrpSpPr>
          <p:cNvPr id="11" name="Group 11"/>
          <p:cNvGrpSpPr/>
          <p:nvPr/>
        </p:nvGrpSpPr>
        <p:grpSpPr>
          <a:xfrm>
            <a:off x="1325164" y="2658055"/>
            <a:ext cx="3141320" cy="6990590"/>
            <a:chOff x="0" y="0"/>
            <a:chExt cx="4188427" cy="9320788"/>
          </a:xfrm>
        </p:grpSpPr>
        <p:sp>
          <p:nvSpPr>
            <p:cNvPr id="12" name="TextBox 12"/>
            <p:cNvSpPr txBox="1"/>
            <p:nvPr/>
          </p:nvSpPr>
          <p:spPr>
            <a:xfrm>
              <a:off x="0" y="4245039"/>
              <a:ext cx="4188427" cy="5075749"/>
            </a:xfrm>
            <a:prstGeom prst="rect">
              <a:avLst/>
            </a:prstGeom>
          </p:spPr>
          <p:txBody>
            <a:bodyPr lIns="0" tIns="0" rIns="0" bIns="0" rtlCol="0" anchor="t">
              <a:spAutoFit/>
            </a:bodyPr>
            <a:lstStyle/>
            <a:p>
              <a:pPr algn="ctr">
                <a:lnSpc>
                  <a:spcPts val="2250"/>
                </a:lnSpc>
              </a:pPr>
              <a:r>
                <a:rPr lang="en-US" sz="1800" spc="7" dirty="0">
                  <a:solidFill>
                    <a:srgbClr val="F7F7F7"/>
                  </a:solidFill>
                  <a:latin typeface="Barlow Light Bold"/>
                </a:rPr>
                <a:t>Genotype concordance is computed per locus as the percentage (or proportion) of alleles or genotypes that is imputed correctly. A closely related measure is the percentage of correctly imputed alleles or genotypes, which can simply be calculated as 100% minus the imputation error rate. </a:t>
              </a:r>
              <a:r>
                <a:rPr lang="en-US" sz="1800" b="1" spc="7" dirty="0">
                  <a:solidFill>
                    <a:srgbClr val="F7F7F7"/>
                  </a:solidFill>
                  <a:latin typeface="Barlow Light Bold"/>
                </a:rPr>
                <a:t>Need to know the true status. </a:t>
              </a:r>
            </a:p>
            <a:p>
              <a:pPr algn="ctr">
                <a:lnSpc>
                  <a:spcPts val="2250"/>
                </a:lnSpc>
              </a:pPr>
              <a:endParaRPr lang="en-US" sz="1800" spc="7" dirty="0">
                <a:solidFill>
                  <a:srgbClr val="F7F7F7"/>
                </a:solidFill>
                <a:latin typeface="Barlow Light Bold"/>
              </a:endParaRPr>
            </a:p>
          </p:txBody>
        </p:sp>
        <p:sp>
          <p:nvSpPr>
            <p:cNvPr id="13" name="TextBox 13"/>
            <p:cNvSpPr txBox="1"/>
            <p:nvPr/>
          </p:nvSpPr>
          <p:spPr>
            <a:xfrm>
              <a:off x="0" y="2853576"/>
              <a:ext cx="4188427" cy="11180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concordance </a:t>
              </a:r>
            </a:p>
          </p:txBody>
        </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720" y="0"/>
              <a:ext cx="1320145" cy="2048531"/>
            </a:xfrm>
            <a:prstGeom prst="rect">
              <a:avLst/>
            </a:prstGeom>
          </p:spPr>
        </p:pic>
      </p:grpSp>
      <p:grpSp>
        <p:nvGrpSpPr>
          <p:cNvPr id="15" name="Group 15"/>
          <p:cNvGrpSpPr/>
          <p:nvPr/>
        </p:nvGrpSpPr>
        <p:grpSpPr>
          <a:xfrm>
            <a:off x="9961226" y="2658055"/>
            <a:ext cx="3147059" cy="5619848"/>
            <a:chOff x="0" y="0"/>
            <a:chExt cx="4196078" cy="7493130"/>
          </a:xfrm>
        </p:grpSpPr>
        <p:sp>
          <p:nvSpPr>
            <p:cNvPr id="16" name="TextBox 16"/>
            <p:cNvSpPr txBox="1"/>
            <p:nvPr/>
          </p:nvSpPr>
          <p:spPr>
            <a:xfrm>
              <a:off x="0" y="4774695"/>
              <a:ext cx="4196078" cy="2718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It adjusts the concordance between imputed and genotyped SNPs for chance, however is not widely used in accuracy assessment.</a:t>
              </a:r>
            </a:p>
            <a:p>
              <a:pPr algn="ctr">
                <a:lnSpc>
                  <a:spcPts val="2700"/>
                </a:lnSpc>
              </a:pPr>
              <a:endParaRPr lang="en-US" sz="1800" spc="7">
                <a:solidFill>
                  <a:srgbClr val="F7F7F7"/>
                </a:solidFill>
                <a:latin typeface="Barlow Light Bold"/>
              </a:endParaRPr>
            </a:p>
          </p:txBody>
        </p:sp>
        <p:sp>
          <p:nvSpPr>
            <p:cNvPr id="17" name="TextBox 17"/>
            <p:cNvSpPr txBox="1"/>
            <p:nvPr/>
          </p:nvSpPr>
          <p:spPr>
            <a:xfrm>
              <a:off x="0" y="2858823"/>
              <a:ext cx="4196078" cy="1689523"/>
            </a:xfrm>
            <a:prstGeom prst="rect">
              <a:avLst/>
            </a:prstGeom>
          </p:spPr>
          <p:txBody>
            <a:bodyPr lIns="0" tIns="0" rIns="0" bIns="0" rtlCol="0" anchor="t">
              <a:spAutoFit/>
            </a:bodyPr>
            <a:lstStyle/>
            <a:p>
              <a:pPr algn="ctr">
                <a:lnSpc>
                  <a:spcPts val="3380"/>
                </a:lnSpc>
              </a:pPr>
              <a:r>
                <a:rPr lang="en-US" sz="2600" dirty="0">
                  <a:solidFill>
                    <a:srgbClr val="F7F7F7"/>
                  </a:solidFill>
                  <a:latin typeface="Barlow Medium Bold"/>
                </a:rPr>
                <a:t>Imputation Quality Score (IQS) (Lin </a:t>
              </a:r>
              <a:r>
                <a:rPr lang="en-US" sz="2600" i="1" dirty="0">
                  <a:solidFill>
                    <a:srgbClr val="F7F7F7"/>
                  </a:solidFill>
                  <a:latin typeface="Barlow Medium Bold"/>
                </a:rPr>
                <a:t>et al. </a:t>
              </a:r>
              <a:r>
                <a:rPr lang="en-US" sz="2600" dirty="0">
                  <a:solidFill>
                    <a:srgbClr val="F7F7F7"/>
                  </a:solidFill>
                  <a:latin typeface="Barlow Medium Bold"/>
                </a:rPr>
                <a:t>(2010))</a:t>
              </a:r>
            </a:p>
          </p:txBody>
        </p:sp>
        <p:pic>
          <p:nvPicPr>
            <p:cNvPr id="18" name="Picture 1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9614" y="0"/>
              <a:ext cx="1345530" cy="205227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1427672" y="1280733"/>
            <a:ext cx="8115300" cy="2214036"/>
            <a:chOff x="0" y="0"/>
            <a:chExt cx="10820400" cy="2952049"/>
          </a:xfrm>
        </p:grpSpPr>
        <p:sp>
          <p:nvSpPr>
            <p:cNvPr id="3" name="AutoShape 3"/>
            <p:cNvSpPr/>
            <p:nvPr/>
          </p:nvSpPr>
          <p:spPr>
            <a:xfrm>
              <a:off x="0" y="2939349"/>
              <a:ext cx="10820400" cy="12700"/>
            </a:xfrm>
            <a:prstGeom prst="rect">
              <a:avLst/>
            </a:prstGeom>
            <a:solidFill>
              <a:srgbClr val="F7F7F7"/>
            </a:solidFill>
          </p:spPr>
        </p:sp>
        <p:sp>
          <p:nvSpPr>
            <p:cNvPr id="4" name="TextBox 4"/>
            <p:cNvSpPr txBox="1"/>
            <p:nvPr/>
          </p:nvSpPr>
          <p:spPr>
            <a:xfrm>
              <a:off x="0" y="47625"/>
              <a:ext cx="10820400" cy="2130002"/>
            </a:xfrm>
            <a:prstGeom prst="rect">
              <a:avLst/>
            </a:prstGeom>
          </p:spPr>
          <p:txBody>
            <a:bodyPr lIns="0" tIns="0" rIns="0" bIns="0" rtlCol="0" anchor="t">
              <a:spAutoFit/>
            </a:bodyPr>
            <a:lstStyle/>
            <a:p>
              <a:pPr>
                <a:lnSpc>
                  <a:spcPts val="6160"/>
                </a:lnSpc>
              </a:pPr>
              <a:r>
                <a:rPr lang="en-US" sz="5600">
                  <a:solidFill>
                    <a:srgbClr val="F7F7F7"/>
                  </a:solidFill>
                  <a:latin typeface="Barlow Bold"/>
                </a:rPr>
                <a:t>Why error rate is not recommended</a:t>
              </a:r>
            </a:p>
          </p:txBody>
        </p:sp>
      </p:grpSp>
      <p:pic>
        <p:nvPicPr>
          <p:cNvPr id="5" name="Picture 5"/>
          <p:cNvPicPr>
            <a:picLocks noChangeAspect="1"/>
          </p:cNvPicPr>
          <p:nvPr/>
        </p:nvPicPr>
        <p:blipFill>
          <a:blip r:embed="rId2"/>
          <a:srcRect/>
          <a:stretch>
            <a:fillRect/>
          </a:stretch>
        </p:blipFill>
        <p:spPr>
          <a:xfrm>
            <a:off x="10932795" y="1028700"/>
            <a:ext cx="6326505" cy="8229600"/>
          </a:xfrm>
          <a:prstGeom prst="rect">
            <a:avLst/>
          </a:prstGeom>
        </p:spPr>
      </p:pic>
      <p:sp>
        <p:nvSpPr>
          <p:cNvPr id="6" name="TextBox 6"/>
          <p:cNvSpPr txBox="1"/>
          <p:nvPr/>
        </p:nvSpPr>
        <p:spPr>
          <a:xfrm>
            <a:off x="1427672" y="3566646"/>
            <a:ext cx="8115300" cy="5023485"/>
          </a:xfrm>
          <a:prstGeom prst="rect">
            <a:avLst/>
          </a:prstGeom>
        </p:spPr>
        <p:txBody>
          <a:bodyPr lIns="0" tIns="0" rIns="0" bIns="0" rtlCol="0" anchor="t">
            <a:spAutoFit/>
          </a:bodyPr>
          <a:lstStyle/>
          <a:p>
            <a:pPr algn="just">
              <a:lnSpc>
                <a:spcPts val="3600"/>
              </a:lnSpc>
            </a:pPr>
            <a:r>
              <a:rPr lang="en-US" sz="2400" spc="4" dirty="0">
                <a:solidFill>
                  <a:srgbClr val="F7F7F7"/>
                </a:solidFill>
                <a:latin typeface="Barlow Light Bold"/>
              </a:rPr>
              <a:t>Our results provide further evidence that concordance rate inflates accuracy estimates particularly for rare and low frequency variants. These observations highlight a need to account for chance agreement not only when assessing imputation accuracy, but also more broadly in other situations for which concordance is traditionally used to assess accuracy, such as checking genotype agreement across duplicate samples. Concordance rate will always produce a value greater than or equal to IQS due to their mathematical relationship (see Methods for proof).</a:t>
            </a:r>
          </a:p>
          <a:p>
            <a:pPr algn="just">
              <a:lnSpc>
                <a:spcPts val="3600"/>
              </a:lnSpc>
            </a:pPr>
            <a:endParaRPr lang="en-US" sz="2400" spc="4" dirty="0">
              <a:solidFill>
                <a:srgbClr val="F7F7F7"/>
              </a:solidFill>
              <a:latin typeface="Barlow Light Bold"/>
            </a:endParaRPr>
          </a:p>
        </p:txBody>
      </p:sp>
      <p:sp>
        <p:nvSpPr>
          <p:cNvPr id="7" name="TextBox 7"/>
          <p:cNvSpPr txBox="1"/>
          <p:nvPr/>
        </p:nvSpPr>
        <p:spPr>
          <a:xfrm>
            <a:off x="1427672" y="8690411"/>
            <a:ext cx="8115300" cy="503555"/>
          </a:xfrm>
          <a:prstGeom prst="rect">
            <a:avLst/>
          </a:prstGeom>
        </p:spPr>
        <p:txBody>
          <a:bodyPr lIns="0" tIns="0" rIns="0" bIns="0" rtlCol="0" anchor="t">
            <a:spAutoFit/>
          </a:bodyPr>
          <a:lstStyle/>
          <a:p>
            <a:pPr>
              <a:lnSpc>
                <a:spcPts val="2080"/>
              </a:lnSpc>
              <a:spcBef>
                <a:spcPct val="0"/>
              </a:spcBef>
            </a:pPr>
            <a:r>
              <a:rPr lang="en-US" sz="1600">
                <a:solidFill>
                  <a:srgbClr val="F7F7F7"/>
                </a:solidFill>
                <a:latin typeface="Barlow Light"/>
              </a:rPr>
              <a:t>Ramnarine, Shelina, et al. "When does choice of accuracy measure alter  imputation accuracy assessments?." PloS one 10.10 (2015): e0137601.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4" name="TextBox 4"/>
          <p:cNvSpPr txBox="1"/>
          <p:nvPr/>
        </p:nvSpPr>
        <p:spPr>
          <a:xfrm>
            <a:off x="11047548" y="1562100"/>
            <a:ext cx="3236872"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R-squared</a:t>
            </a:r>
          </a:p>
        </p:txBody>
      </p:sp>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dirty="0">
                <a:solidFill>
                  <a:srgbClr val="F7F7F7"/>
                </a:solidFill>
                <a:latin typeface="Barlow Light Bold"/>
              </a:rPr>
              <a:t>Dosage R-squared and Allelic R-squared</a:t>
            </a:r>
          </a:p>
          <a:p>
            <a:pPr algn="just">
              <a:lnSpc>
                <a:spcPts val="4969"/>
              </a:lnSpc>
            </a:pPr>
            <a:r>
              <a:rPr lang="en-US" sz="2484" dirty="0">
                <a:solidFill>
                  <a:srgbClr val="F7F7F7"/>
                </a:solidFill>
                <a:latin typeface="Barlow Light Bold"/>
              </a:rPr>
              <a:t>The allelic R2 from BEAGLE is the squared correlation between the best-guess genotype and the allele dosage. The information metric from IMPUTE2 measures the relative statistical information about the population allele frequency. The </a:t>
            </a:r>
            <a:r>
              <a:rPr lang="en-US" sz="2484" dirty="0" err="1">
                <a:solidFill>
                  <a:srgbClr val="F7F7F7"/>
                </a:solidFill>
                <a:latin typeface="Barlow Light Bold"/>
              </a:rPr>
              <a:t>minimac</a:t>
            </a:r>
            <a:r>
              <a:rPr lang="en-US" sz="2484" dirty="0">
                <a:solidFill>
                  <a:srgbClr val="F7F7F7"/>
                </a:solidFill>
                <a:latin typeface="Barlow Light Bold"/>
              </a:rPr>
              <a:t> </a:t>
            </a:r>
            <a:r>
              <a:rPr lang="en-US" sz="2484" dirty="0" err="1">
                <a:solidFill>
                  <a:srgbClr val="F7F7F7"/>
                </a:solidFill>
                <a:latin typeface="Barlow Light Bold"/>
              </a:rPr>
              <a:t>Rsq</a:t>
            </a:r>
            <a:r>
              <a:rPr lang="en-US" sz="2484" dirty="0">
                <a:solidFill>
                  <a:srgbClr val="F7F7F7"/>
                </a:solidFill>
                <a:latin typeface="Barlow Light Bold"/>
              </a:rPr>
              <a:t> is the ratio of the observed variance of the allele dosage to the expected binomial variance at HWE. Despite differences in the calculation of these imputation quality measures (reviewed by </a:t>
            </a:r>
            <a:r>
              <a:rPr lang="en-US" sz="2484" dirty="0" err="1">
                <a:solidFill>
                  <a:srgbClr val="F7F7F7"/>
                </a:solidFill>
                <a:latin typeface="Barlow Light Bold"/>
              </a:rPr>
              <a:t>Marchini</a:t>
            </a:r>
            <a:r>
              <a:rPr lang="en-US" sz="2484" dirty="0">
                <a:solidFill>
                  <a:srgbClr val="F7F7F7"/>
                </a:solidFill>
                <a:latin typeface="Barlow Light Bold"/>
              </a:rPr>
              <a:t> and Howie [2]), they all range between 0 and 1, with larger values corresponding to higher imputation quality.</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dirty="0">
                <a:solidFill>
                  <a:srgbClr val="F7F7F7"/>
                </a:solidFill>
                <a:latin typeface="Barlow Light Bold"/>
              </a:rPr>
              <a:t>Dosage R-squared and Allelic R-squared</a:t>
            </a:r>
          </a:p>
          <a:p>
            <a:pPr algn="just">
              <a:lnSpc>
                <a:spcPts val="4969"/>
              </a:lnSpc>
            </a:pPr>
            <a:r>
              <a:rPr lang="en-US" sz="2484" dirty="0">
                <a:solidFill>
                  <a:srgbClr val="F7F7F7"/>
                </a:solidFill>
                <a:latin typeface="Barlow Light Bold"/>
              </a:rPr>
              <a:t>We noticed that in this setting, the quality measure of BEAGLE is comparable with (or even slightly better than) the quality measures from the other two programs in removing poorly imputed variants from their corresponding imputation results.</a:t>
            </a:r>
          </a:p>
          <a:p>
            <a:pPr algn="just">
              <a:lnSpc>
                <a:spcPts val="4969"/>
              </a:lnSpc>
            </a:pPr>
            <a:r>
              <a:rPr lang="en-US" sz="2484" dirty="0">
                <a:solidFill>
                  <a:srgbClr val="F7F7F7"/>
                </a:solidFill>
                <a:latin typeface="Barlow Light Bold"/>
              </a:rPr>
              <a:t>...</a:t>
            </a:r>
          </a:p>
          <a:p>
            <a:pPr algn="just">
              <a:lnSpc>
                <a:spcPts val="4969"/>
              </a:lnSpc>
            </a:pPr>
            <a:r>
              <a:rPr lang="en-US" sz="2484" dirty="0">
                <a:solidFill>
                  <a:srgbClr val="F7F7F7"/>
                </a:solidFill>
                <a:latin typeface="Barlow Light Bold"/>
              </a:rPr>
              <a:t>Therefore, to achieve the highest accuracy, we recommend setting the imputation quality cutoff to small values for BEAGLE (e.g. &lt;0.4), intermediate values for </a:t>
            </a:r>
            <a:r>
              <a:rPr lang="en-US" sz="2484" dirty="0" err="1">
                <a:solidFill>
                  <a:srgbClr val="F7F7F7"/>
                </a:solidFill>
                <a:latin typeface="Barlow Light Bold"/>
              </a:rPr>
              <a:t>minimac</a:t>
            </a:r>
            <a:r>
              <a:rPr lang="en-US" sz="2484" dirty="0">
                <a:solidFill>
                  <a:srgbClr val="F7F7F7"/>
                </a:solidFill>
                <a:latin typeface="Barlow Light Bold"/>
              </a:rPr>
              <a:t> (e.g. between 0.2 and 0.6) and large values for IMPUTE2 (e.g. between 0.6 and 0.9).</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
        <p:nvSpPr>
          <p:cNvPr id="7" name="TextBox 4"/>
          <p:cNvSpPr txBox="1"/>
          <p:nvPr/>
        </p:nvSpPr>
        <p:spPr>
          <a:xfrm>
            <a:off x="11047548" y="1562100"/>
            <a:ext cx="3236872"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R-squared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192" y="2464464"/>
            <a:ext cx="5072515" cy="5358071"/>
          </a:xfrm>
          <a:prstGeom prst="rect">
            <a:avLst/>
          </a:prstGeom>
        </p:spPr>
      </p:pic>
      <p:sp>
        <p:nvSpPr>
          <p:cNvPr id="4" name="TextBox 4"/>
          <p:cNvSpPr txBox="1"/>
          <p:nvPr/>
        </p:nvSpPr>
        <p:spPr>
          <a:xfrm>
            <a:off x="8414082" y="1312340"/>
            <a:ext cx="8883318"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Factors influence imputation accuracy</a:t>
            </a:r>
          </a:p>
        </p:txBody>
      </p:sp>
      <p:sp>
        <p:nvSpPr>
          <p:cNvPr id="5" name="TextBox 5"/>
          <p:cNvSpPr txBox="1"/>
          <p:nvPr/>
        </p:nvSpPr>
        <p:spPr>
          <a:xfrm>
            <a:off x="8293978" y="2264439"/>
            <a:ext cx="8823417" cy="6862743"/>
          </a:xfrm>
          <a:prstGeom prst="rect">
            <a:avLst/>
          </a:prstGeom>
        </p:spPr>
        <p:txBody>
          <a:bodyPr lIns="0" tIns="0" rIns="0" bIns="0" rtlCol="0" anchor="t">
            <a:spAutoFit/>
          </a:bodyPr>
          <a:lstStyle/>
          <a:p>
            <a:pPr marL="536418" lvl="1" indent="-268209" algn="just">
              <a:lnSpc>
                <a:spcPts val="4969"/>
              </a:lnSpc>
              <a:buFont typeface="Arial"/>
              <a:buChar char="•"/>
            </a:pPr>
            <a:r>
              <a:rPr lang="en-US" sz="2484" dirty="0">
                <a:solidFill>
                  <a:srgbClr val="F7F7F7"/>
                </a:solidFill>
                <a:latin typeface="Barlow Light Bold"/>
              </a:rPr>
              <a:t>Number of ancestors genotyped in the reference (Hickey et al., 2011; Huang et al., 2012a) </a:t>
            </a:r>
          </a:p>
          <a:p>
            <a:pPr marL="536418" lvl="1" indent="-268209" algn="just">
              <a:lnSpc>
                <a:spcPts val="4969"/>
              </a:lnSpc>
              <a:buFont typeface="Arial"/>
              <a:buChar char="•"/>
            </a:pPr>
            <a:r>
              <a:rPr lang="en-US" sz="2484" dirty="0">
                <a:solidFill>
                  <a:srgbClr val="F7F7F7"/>
                </a:solidFill>
                <a:latin typeface="Barlow Light Bold"/>
              </a:rPr>
              <a:t>SNP density on the low and high panel (Mulder et al., 2012)</a:t>
            </a:r>
          </a:p>
          <a:p>
            <a:pPr marL="536418" lvl="1" indent="-268209" algn="just">
              <a:lnSpc>
                <a:spcPts val="4969"/>
              </a:lnSpc>
              <a:buFont typeface="Arial"/>
              <a:buChar char="•"/>
            </a:pPr>
            <a:r>
              <a:rPr lang="en-US" sz="2484" dirty="0">
                <a:solidFill>
                  <a:srgbClr val="F7F7F7"/>
                </a:solidFill>
                <a:latin typeface="Barlow Light Bold"/>
              </a:rPr>
              <a:t>MAF of the imputed SNP (van </a:t>
            </a:r>
            <a:r>
              <a:rPr lang="en-US" sz="2484" dirty="0" err="1">
                <a:solidFill>
                  <a:srgbClr val="F7F7F7"/>
                </a:solidFill>
                <a:latin typeface="Barlow Light Bold"/>
              </a:rPr>
              <a:t>Binsbergen</a:t>
            </a:r>
            <a:r>
              <a:rPr lang="en-US" sz="2484" dirty="0">
                <a:solidFill>
                  <a:srgbClr val="F7F7F7"/>
                </a:solidFill>
                <a:latin typeface="Barlow Light Bold"/>
              </a:rPr>
              <a:t> </a:t>
            </a:r>
            <a:r>
              <a:rPr lang="en-US" sz="2484" dirty="0" err="1">
                <a:solidFill>
                  <a:srgbClr val="F7F7F7"/>
                </a:solidFill>
                <a:latin typeface="Barlow Light Bold"/>
              </a:rPr>
              <a:t>etal</a:t>
            </a:r>
            <a:r>
              <a:rPr lang="en-US" sz="2484" dirty="0">
                <a:solidFill>
                  <a:srgbClr val="F7F7F7"/>
                </a:solidFill>
                <a:latin typeface="Barlow Light Bold"/>
              </a:rPr>
              <a:t>., 2014) </a:t>
            </a:r>
          </a:p>
          <a:p>
            <a:pPr marL="536418" lvl="1" indent="-268209" algn="just">
              <a:lnSpc>
                <a:spcPts val="4969"/>
              </a:lnSpc>
              <a:buFont typeface="Arial"/>
              <a:buChar char="•"/>
            </a:pPr>
            <a:r>
              <a:rPr lang="en-US" sz="2484" dirty="0">
                <a:solidFill>
                  <a:srgbClr val="F7F7F7"/>
                </a:solidFill>
                <a:latin typeface="Barlow Light Bold"/>
              </a:rPr>
              <a:t>Whether imputed SNP are located at the end of a chromosome or not (</a:t>
            </a:r>
            <a:r>
              <a:rPr lang="en-US" sz="2484" dirty="0" err="1">
                <a:solidFill>
                  <a:srgbClr val="F7F7F7"/>
                </a:solidFill>
                <a:latin typeface="Barlow Light Bold"/>
              </a:rPr>
              <a:t>Badke</a:t>
            </a:r>
            <a:r>
              <a:rPr lang="en-US" sz="2484" dirty="0">
                <a:solidFill>
                  <a:srgbClr val="F7F7F7"/>
                </a:solidFill>
                <a:latin typeface="Barlow Light Bold"/>
              </a:rPr>
              <a:t> et al., 2013; Cleveland and Hickey, 2013; </a:t>
            </a:r>
            <a:r>
              <a:rPr lang="en-US" sz="2484" dirty="0" err="1">
                <a:solidFill>
                  <a:srgbClr val="F7F7F7"/>
                </a:solidFill>
                <a:latin typeface="Barlow Light Bold"/>
              </a:rPr>
              <a:t>Wellmann</a:t>
            </a:r>
            <a:r>
              <a:rPr lang="en-US" sz="2484" dirty="0">
                <a:solidFill>
                  <a:srgbClr val="F7F7F7"/>
                </a:solidFill>
                <a:latin typeface="Barlow Light Bold"/>
              </a:rPr>
              <a:t> et al., 2013)</a:t>
            </a:r>
          </a:p>
          <a:p>
            <a:pPr marL="536418" lvl="1" indent="-268209" algn="just">
              <a:lnSpc>
                <a:spcPts val="4969"/>
              </a:lnSpc>
              <a:buFont typeface="Arial"/>
              <a:buChar char="•"/>
            </a:pPr>
            <a:r>
              <a:rPr lang="en-US" sz="2484" dirty="0">
                <a:solidFill>
                  <a:srgbClr val="F7F7F7"/>
                </a:solidFill>
                <a:latin typeface="Barlow Light Bold"/>
              </a:rPr>
              <a:t>The number of individuals in the reference population (Zhang and Druet, 2010)</a:t>
            </a:r>
          </a:p>
          <a:p>
            <a:pPr marL="536418" lvl="1" indent="-268209" algn="just">
              <a:lnSpc>
                <a:spcPts val="4969"/>
              </a:lnSpc>
              <a:buFont typeface="Arial"/>
              <a:buChar char="•"/>
            </a:pPr>
            <a:r>
              <a:rPr lang="en-US" sz="2484" dirty="0">
                <a:solidFill>
                  <a:srgbClr val="F7F7F7"/>
                </a:solidFill>
                <a:latin typeface="Barlow Light Bold"/>
              </a:rPr>
              <a:t>The relationship between imputed individuals and individuals genotyped at high density (Hickey et al., 2012)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1026" name="Picture 2" descr="Fig. 2">
            <a:extLst>
              <a:ext uri="{FF2B5EF4-FFF2-40B4-BE49-F238E27FC236}">
                <a16:creationId xmlns:a16="http://schemas.microsoft.com/office/drawing/2014/main" id="{5891CACB-C44E-2ECB-E907-4E51CA67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611" y="643500"/>
            <a:ext cx="12152778" cy="900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A05FBBF-0245-15D3-DEE4-7749744C8835}"/>
              </a:ext>
            </a:extLst>
          </p:cNvPr>
          <p:cNvSpPr txBox="1"/>
          <p:nvPr/>
        </p:nvSpPr>
        <p:spPr>
          <a:xfrm>
            <a:off x="1343025" y="9791700"/>
            <a:ext cx="15601950" cy="369332"/>
          </a:xfrm>
          <a:prstGeom prst="rect">
            <a:avLst/>
          </a:prstGeom>
          <a:noFill/>
        </p:spPr>
        <p:txBody>
          <a:bodyPr wrap="square">
            <a:spAutoFit/>
          </a:bodyPr>
          <a:lstStyle/>
          <a:p>
            <a:r>
              <a:rPr lang="en-NZ" b="0" i="0" dirty="0">
                <a:solidFill>
                  <a:schemeClr val="bg1"/>
                </a:solidFill>
                <a:effectLst/>
                <a:latin typeface="Barlow Light Bold" panose="020B0604020202020204" charset="0"/>
              </a:rPr>
              <a:t>Ding, R., </a:t>
            </a:r>
            <a:r>
              <a:rPr lang="en-NZ" b="0" i="1" dirty="0">
                <a:solidFill>
                  <a:schemeClr val="bg1"/>
                </a:solidFill>
                <a:effectLst/>
                <a:latin typeface="Barlow Light Bold" panose="020B0604020202020204" charset="0"/>
              </a:rPr>
              <a:t>et al.</a:t>
            </a:r>
            <a:r>
              <a:rPr lang="en-NZ" b="0" i="0" dirty="0">
                <a:solidFill>
                  <a:schemeClr val="bg1"/>
                </a:solidFill>
                <a:effectLst/>
                <a:latin typeface="Barlow Light Bold" panose="020B0604020202020204" charset="0"/>
              </a:rPr>
              <a:t> The </a:t>
            </a:r>
            <a:r>
              <a:rPr lang="en-NZ" b="0" i="0" dirty="0" err="1">
                <a:solidFill>
                  <a:schemeClr val="bg1"/>
                </a:solidFill>
                <a:effectLst/>
                <a:latin typeface="Barlow Light Bold" panose="020B0604020202020204" charset="0"/>
              </a:rPr>
              <a:t>SWine</a:t>
            </a:r>
            <a:r>
              <a:rPr lang="en-NZ" b="0" i="0" dirty="0">
                <a:solidFill>
                  <a:schemeClr val="bg1"/>
                </a:solidFill>
                <a:effectLst/>
                <a:latin typeface="Barlow Light Bold" panose="020B0604020202020204" charset="0"/>
              </a:rPr>
              <a:t> </a:t>
            </a:r>
            <a:r>
              <a:rPr lang="en-NZ" b="0" i="0" dirty="0" err="1">
                <a:solidFill>
                  <a:schemeClr val="bg1"/>
                </a:solidFill>
                <a:effectLst/>
                <a:latin typeface="Barlow Light Bold" panose="020B0604020202020204" charset="0"/>
              </a:rPr>
              <a:t>IMputation</a:t>
            </a:r>
            <a:r>
              <a:rPr lang="en-NZ" b="0" i="0" dirty="0">
                <a:solidFill>
                  <a:schemeClr val="bg1"/>
                </a:solidFill>
                <a:effectLst/>
                <a:latin typeface="Barlow Light Bold" panose="020B0604020202020204" charset="0"/>
              </a:rPr>
              <a:t> (SWIM) haplotype reference panel enables nucleotide resolution genetic mapping in pigs. </a:t>
            </a:r>
            <a:r>
              <a:rPr lang="en-NZ" b="0" i="1" dirty="0" err="1">
                <a:solidFill>
                  <a:schemeClr val="bg1"/>
                </a:solidFill>
                <a:effectLst/>
                <a:latin typeface="Barlow Light Bold" panose="020B0604020202020204" charset="0"/>
              </a:rPr>
              <a:t>Commun</a:t>
            </a:r>
            <a:r>
              <a:rPr lang="en-NZ" b="0" i="1" dirty="0">
                <a:solidFill>
                  <a:schemeClr val="bg1"/>
                </a:solidFill>
                <a:effectLst/>
                <a:latin typeface="Barlow Light Bold" panose="020B0604020202020204" charset="0"/>
              </a:rPr>
              <a:t> </a:t>
            </a:r>
            <a:r>
              <a:rPr lang="en-NZ" b="0" i="1" dirty="0" err="1">
                <a:solidFill>
                  <a:schemeClr val="bg1"/>
                </a:solidFill>
                <a:effectLst/>
                <a:latin typeface="Barlow Light Bold" panose="020B0604020202020204" charset="0"/>
              </a:rPr>
              <a:t>Biol</a:t>
            </a:r>
            <a:r>
              <a:rPr lang="en-NZ" b="0" i="0" dirty="0">
                <a:solidFill>
                  <a:schemeClr val="bg1"/>
                </a:solidFill>
                <a:effectLst/>
                <a:latin typeface="Barlow Light Bold" panose="020B0604020202020204" charset="0"/>
              </a:rPr>
              <a:t> </a:t>
            </a:r>
            <a:r>
              <a:rPr lang="en-NZ" b="1" i="0" dirty="0">
                <a:solidFill>
                  <a:schemeClr val="bg1"/>
                </a:solidFill>
                <a:effectLst/>
                <a:latin typeface="Barlow Light Bold" panose="020B0604020202020204" charset="0"/>
              </a:rPr>
              <a:t>6</a:t>
            </a:r>
            <a:r>
              <a:rPr lang="en-NZ" b="0" i="0" dirty="0">
                <a:solidFill>
                  <a:schemeClr val="bg1"/>
                </a:solidFill>
                <a:effectLst/>
                <a:latin typeface="Barlow Light Bold" panose="020B0604020202020204" charset="0"/>
              </a:rPr>
              <a:t>, 577 (2023).</a:t>
            </a:r>
            <a:endParaRPr lang="en-NZ" dirty="0">
              <a:solidFill>
                <a:schemeClr val="bg1"/>
              </a:solidFill>
              <a:latin typeface="Barlow Light Bold" panose="020B0604020202020204" charset="0"/>
            </a:endParaRPr>
          </a:p>
        </p:txBody>
      </p:sp>
    </p:spTree>
    <p:extLst>
      <p:ext uri="{BB962C8B-B14F-4D97-AF65-F5344CB8AC3E}">
        <p14:creationId xmlns:p14="http://schemas.microsoft.com/office/powerpoint/2010/main" val="2915074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44000" y="643500"/>
            <a:ext cx="12000000" cy="900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81271" y="1930075"/>
            <a:ext cx="7525457" cy="6426850"/>
          </a:xfrm>
          <a:prstGeom prst="rect">
            <a:avLst/>
          </a:prstGeom>
        </p:spPr>
      </p:pic>
      <p:sp>
        <p:nvSpPr>
          <p:cNvPr id="3" name="Rectangle 2">
            <a:extLst>
              <a:ext uri="{FF2B5EF4-FFF2-40B4-BE49-F238E27FC236}">
                <a16:creationId xmlns:a16="http://schemas.microsoft.com/office/drawing/2014/main" id="{F07E5905-C258-42C4-B077-C9F917031D2E}"/>
              </a:ext>
            </a:extLst>
          </p:cNvPr>
          <p:cNvSpPr/>
          <p:nvPr/>
        </p:nvSpPr>
        <p:spPr>
          <a:xfrm>
            <a:off x="7848600" y="2171700"/>
            <a:ext cx="2514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B97CA4DD-FD68-4501-B256-080145CAA598}"/>
              </a:ext>
            </a:extLst>
          </p:cNvPr>
          <p:cNvSpPr/>
          <p:nvPr/>
        </p:nvSpPr>
        <p:spPr>
          <a:xfrm>
            <a:off x="7848600" y="2781300"/>
            <a:ext cx="2514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6BBAAF3E-C46C-4C5E-ABF2-24DD570679E1}"/>
              </a:ext>
            </a:extLst>
          </p:cNvPr>
          <p:cNvSpPr/>
          <p:nvPr/>
        </p:nvSpPr>
        <p:spPr>
          <a:xfrm>
            <a:off x="7848600" y="3695700"/>
            <a:ext cx="2514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a:extLst>
              <a:ext uri="{FF2B5EF4-FFF2-40B4-BE49-F238E27FC236}">
                <a16:creationId xmlns:a16="http://schemas.microsoft.com/office/drawing/2014/main" id="{18A29252-5741-4752-B875-B2C38841DECD}"/>
              </a:ext>
            </a:extLst>
          </p:cNvPr>
          <p:cNvSpPr/>
          <p:nvPr/>
        </p:nvSpPr>
        <p:spPr>
          <a:xfrm>
            <a:off x="7848600" y="2476500"/>
            <a:ext cx="2514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a:p>
        </p:txBody>
      </p:sp>
      <p:sp>
        <p:nvSpPr>
          <p:cNvPr id="7" name="Rectangle 6">
            <a:extLst>
              <a:ext uri="{FF2B5EF4-FFF2-40B4-BE49-F238E27FC236}">
                <a16:creationId xmlns:a16="http://schemas.microsoft.com/office/drawing/2014/main" id="{764B83D8-B5B8-4FA0-BAAB-2C5ED235C1C3}"/>
              </a:ext>
            </a:extLst>
          </p:cNvPr>
          <p:cNvSpPr/>
          <p:nvPr/>
        </p:nvSpPr>
        <p:spPr>
          <a:xfrm>
            <a:off x="7848600" y="3086100"/>
            <a:ext cx="2514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a:p>
        </p:txBody>
      </p:sp>
      <p:sp>
        <p:nvSpPr>
          <p:cNvPr id="8" name="Rectangle 7">
            <a:extLst>
              <a:ext uri="{FF2B5EF4-FFF2-40B4-BE49-F238E27FC236}">
                <a16:creationId xmlns:a16="http://schemas.microsoft.com/office/drawing/2014/main" id="{7D98A7FF-C78D-4449-8C8E-4883D416960B}"/>
              </a:ext>
            </a:extLst>
          </p:cNvPr>
          <p:cNvSpPr/>
          <p:nvPr/>
        </p:nvSpPr>
        <p:spPr>
          <a:xfrm>
            <a:off x="7848600" y="3390900"/>
            <a:ext cx="2514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a:p>
        </p:txBody>
      </p:sp>
      <p:sp>
        <p:nvSpPr>
          <p:cNvPr id="9" name="Rectangle 8">
            <a:extLst>
              <a:ext uri="{FF2B5EF4-FFF2-40B4-BE49-F238E27FC236}">
                <a16:creationId xmlns:a16="http://schemas.microsoft.com/office/drawing/2014/main" id="{CB69AE50-18A4-4665-8DB0-83EEF21CA0DC}"/>
              </a:ext>
            </a:extLst>
          </p:cNvPr>
          <p:cNvSpPr/>
          <p:nvPr/>
        </p:nvSpPr>
        <p:spPr>
          <a:xfrm>
            <a:off x="7848600" y="4000500"/>
            <a:ext cx="2514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a:p>
        </p:txBody>
      </p:sp>
      <p:sp>
        <p:nvSpPr>
          <p:cNvPr id="10" name="Rectangle 9">
            <a:extLst>
              <a:ext uri="{FF2B5EF4-FFF2-40B4-BE49-F238E27FC236}">
                <a16:creationId xmlns:a16="http://schemas.microsoft.com/office/drawing/2014/main" id="{61CCE97B-FD1D-46B7-A3F8-44C9E43D63EB}"/>
              </a:ext>
            </a:extLst>
          </p:cNvPr>
          <p:cNvSpPr/>
          <p:nvPr/>
        </p:nvSpPr>
        <p:spPr>
          <a:xfrm>
            <a:off x="5486400" y="6515100"/>
            <a:ext cx="7391400"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E9D15B26-C27B-4830-A054-6F7CB52BF300}"/>
              </a:ext>
            </a:extLst>
          </p:cNvPr>
          <p:cNvSpPr/>
          <p:nvPr/>
        </p:nvSpPr>
        <p:spPr>
          <a:xfrm>
            <a:off x="7848600" y="4724400"/>
            <a:ext cx="2514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27EF56C3-810F-40EA-B1DE-1246E7985EEF}"/>
              </a:ext>
            </a:extLst>
          </p:cNvPr>
          <p:cNvSpPr/>
          <p:nvPr/>
        </p:nvSpPr>
        <p:spPr>
          <a:xfrm>
            <a:off x="7848600" y="5037438"/>
            <a:ext cx="2514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351326"/>
            <a:ext cx="7923171" cy="874395"/>
          </a:xfrm>
          <a:prstGeom prst="rect">
            <a:avLst/>
          </a:prstGeom>
        </p:spPr>
        <p:txBody>
          <a:bodyPr lIns="0" tIns="0" rIns="0" bIns="0" rtlCol="0" anchor="t">
            <a:spAutoFit/>
          </a:bodyPr>
          <a:lstStyle/>
          <a:p>
            <a:pPr>
              <a:lnSpc>
                <a:spcPts val="7200"/>
              </a:lnSpc>
            </a:pPr>
            <a:r>
              <a:rPr lang="en-US" sz="4800" dirty="0">
                <a:solidFill>
                  <a:srgbClr val="F7F7F7"/>
                </a:solidFill>
                <a:latin typeface="Barlow Bold Bold"/>
              </a:rPr>
              <a:t>Post imputation QC</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398455"/>
            <a:ext cx="8546882" cy="6400470"/>
          </a:xfrm>
          <a:prstGeom prst="rect">
            <a:avLst/>
          </a:prstGeom>
        </p:spPr>
        <p:txBody>
          <a:bodyPr lIns="0" tIns="0" rIns="0" bIns="0" rtlCol="0" anchor="t">
            <a:spAutoFit/>
          </a:bodyPr>
          <a:lstStyle/>
          <a:p>
            <a:pPr algn="just">
              <a:lnSpc>
                <a:spcPts val="4200"/>
              </a:lnSpc>
            </a:pPr>
            <a:r>
              <a:rPr lang="en-US" sz="2800" dirty="0">
                <a:solidFill>
                  <a:srgbClr val="F7F7F7"/>
                </a:solidFill>
                <a:latin typeface="Barlow Light Bold" panose="020B0604020202020204" charset="0"/>
              </a:rPr>
              <a:t>After imputation you need to check that it worked and the data look ok</a:t>
            </a:r>
          </a:p>
          <a:p>
            <a:pPr algn="just">
              <a:lnSpc>
                <a:spcPts val="4200"/>
              </a:lnSpc>
            </a:pPr>
            <a:r>
              <a:rPr lang="en-US" sz="2800" dirty="0">
                <a:solidFill>
                  <a:srgbClr val="F7F7F7"/>
                </a:solidFill>
                <a:latin typeface="Barlow Light Bold" panose="020B0604020202020204" charset="0"/>
              </a:rPr>
              <a:t>Things to check</a:t>
            </a:r>
          </a:p>
          <a:p>
            <a:pPr algn="just">
              <a:lnSpc>
                <a:spcPts val="4200"/>
              </a:lnSpc>
            </a:pPr>
            <a:r>
              <a:rPr lang="en-US" sz="2800" dirty="0">
                <a:solidFill>
                  <a:srgbClr val="F7F7F7"/>
                </a:solidFill>
                <a:latin typeface="Barlow Light Bold" panose="020B0604020202020204" charset="0"/>
              </a:rPr>
              <a:t>•Plot r2 across each chromosome look to see where it drops off</a:t>
            </a:r>
          </a:p>
          <a:p>
            <a:pPr algn="just">
              <a:lnSpc>
                <a:spcPts val="4200"/>
              </a:lnSpc>
            </a:pPr>
            <a:r>
              <a:rPr lang="en-US" sz="2800" dirty="0">
                <a:solidFill>
                  <a:srgbClr val="F7F7F7"/>
                </a:solidFill>
                <a:latin typeface="Barlow Light Bold" panose="020B0604020202020204" charset="0"/>
              </a:rPr>
              <a:t>•Plot MAF-reference MAF</a:t>
            </a:r>
          </a:p>
          <a:p>
            <a:pPr algn="just">
              <a:lnSpc>
                <a:spcPts val="4200"/>
              </a:lnSpc>
            </a:pPr>
            <a:r>
              <a:rPr lang="en-US" sz="2800" dirty="0">
                <a:solidFill>
                  <a:srgbClr val="F7F7F7"/>
                </a:solidFill>
                <a:latin typeface="Barlow Light Bold" panose="020B0604020202020204" charset="0"/>
              </a:rPr>
              <a:t>•For each chromosome check number and % of SNPs:</a:t>
            </a:r>
          </a:p>
          <a:p>
            <a:pPr algn="just">
              <a:lnSpc>
                <a:spcPts val="4200"/>
              </a:lnSpc>
            </a:pPr>
            <a:r>
              <a:rPr lang="en-US" sz="2800" dirty="0">
                <a:solidFill>
                  <a:srgbClr val="F7F7F7"/>
                </a:solidFill>
                <a:latin typeface="Barlow Light Bold" panose="020B0604020202020204" charset="0"/>
              </a:rPr>
              <a:t>•MAF &lt;0.5%</a:t>
            </a:r>
          </a:p>
          <a:p>
            <a:pPr algn="just">
              <a:lnSpc>
                <a:spcPts val="4200"/>
              </a:lnSpc>
            </a:pPr>
            <a:r>
              <a:rPr lang="en-US" sz="2800" dirty="0">
                <a:solidFill>
                  <a:srgbClr val="F7F7F7"/>
                </a:solidFill>
                <a:latin typeface="Barlow Light Bold" panose="020B0604020202020204" charset="0"/>
              </a:rPr>
              <a:t>•With r2 0-0.3, 0.3-0.6,0.6-1</a:t>
            </a:r>
          </a:p>
          <a:p>
            <a:pPr algn="just">
              <a:lnSpc>
                <a:spcPts val="4200"/>
              </a:lnSpc>
            </a:pPr>
            <a:r>
              <a:rPr lang="en-US" sz="2800" dirty="0">
                <a:solidFill>
                  <a:srgbClr val="F7F7F7"/>
                </a:solidFill>
                <a:latin typeface="Barlow Light Bold" panose="020B0604020202020204" charset="0"/>
              </a:rPr>
              <a:t>•If you have hard calls or probs data HWE P &lt; 1E-6</a:t>
            </a:r>
          </a:p>
          <a:p>
            <a:pPr algn="just">
              <a:lnSpc>
                <a:spcPts val="4200"/>
              </a:lnSpc>
            </a:pPr>
            <a:r>
              <a:rPr lang="en-US" sz="2800" dirty="0">
                <a:solidFill>
                  <a:srgbClr val="F7F7F7"/>
                </a:solidFill>
                <a:latin typeface="Barlow Light Bold" panose="020B0604020202020204" charset="0"/>
              </a:rPr>
              <a:t>•If you have families convert to hard calls and check for Mendelian errors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38295" y="2759672"/>
            <a:ext cx="7151485" cy="4767657"/>
          </a:xfrm>
          <a:prstGeom prst="rect">
            <a:avLst/>
          </a:prstGeom>
        </p:spPr>
      </p:pic>
      <p:pic>
        <p:nvPicPr>
          <p:cNvPr id="3" name="Picture 3"/>
          <p:cNvPicPr>
            <a:picLocks noChangeAspect="1"/>
          </p:cNvPicPr>
          <p:nvPr/>
        </p:nvPicPr>
        <p:blipFill>
          <a:blip r:embed="rId3"/>
          <a:srcRect/>
          <a:stretch>
            <a:fillRect/>
          </a:stretch>
        </p:blipFill>
        <p:spPr>
          <a:xfrm>
            <a:off x="1447367" y="2781997"/>
            <a:ext cx="7117997" cy="4745331"/>
          </a:xfrm>
          <a:prstGeom prst="rect">
            <a:avLst/>
          </a:prstGeom>
        </p:spPr>
      </p:pic>
      <p:sp>
        <p:nvSpPr>
          <p:cNvPr id="4" name="TextBox 3"/>
          <p:cNvSpPr txBox="1"/>
          <p:nvPr/>
        </p:nvSpPr>
        <p:spPr>
          <a:xfrm>
            <a:off x="1447367" y="9258300"/>
            <a:ext cx="2667000" cy="369332"/>
          </a:xfrm>
          <a:prstGeom prst="rect">
            <a:avLst/>
          </a:prstGeom>
          <a:noFill/>
        </p:spPr>
        <p:txBody>
          <a:bodyPr wrap="square" rtlCol="0">
            <a:spAutoFit/>
          </a:bodyPr>
          <a:lstStyle/>
          <a:p>
            <a:r>
              <a:rPr lang="en-NZ" dirty="0">
                <a:solidFill>
                  <a:schemeClr val="bg1"/>
                </a:solidFill>
                <a:latin typeface="Barlow Light" panose="020B0604020202020204" charset="0"/>
              </a:rPr>
              <a:t>(Wang et al. 2020 ICQG6)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525000" y="2258514"/>
            <a:ext cx="7144828" cy="4469394"/>
            <a:chOff x="-48601" y="-1307016"/>
            <a:chExt cx="9526438" cy="5959191"/>
          </a:xfrm>
        </p:grpSpPr>
        <p:sp>
          <p:nvSpPr>
            <p:cNvPr id="3" name="TextBox 3"/>
            <p:cNvSpPr txBox="1"/>
            <p:nvPr/>
          </p:nvSpPr>
          <p:spPr>
            <a:xfrm>
              <a:off x="-48601" y="1145233"/>
              <a:ext cx="9526438" cy="3506942"/>
            </a:xfrm>
            <a:prstGeom prst="rect">
              <a:avLst/>
            </a:prstGeom>
          </p:spPr>
          <p:txBody>
            <a:bodyPr lIns="0" tIns="0" rIns="0" bIns="0" rtlCol="0" anchor="t">
              <a:spAutoFit/>
            </a:bodyPr>
            <a:lstStyle/>
            <a:p>
              <a:pPr marL="604519" lvl="1" indent="-302260">
                <a:lnSpc>
                  <a:spcPts val="4199"/>
                </a:lnSpc>
                <a:buFont typeface="Arial"/>
                <a:buChar char="•"/>
              </a:pPr>
              <a:r>
                <a:rPr lang="en-US" sz="2800" spc="11" dirty="0">
                  <a:solidFill>
                    <a:srgbClr val="F7F7F7"/>
                  </a:solidFill>
                  <a:latin typeface="Barlow Light Bold"/>
                </a:rPr>
                <a:t>What is imputation</a:t>
              </a:r>
            </a:p>
            <a:p>
              <a:pPr marL="604519" lvl="1" indent="-302259">
                <a:lnSpc>
                  <a:spcPts val="4199"/>
                </a:lnSpc>
                <a:buFont typeface="Arial"/>
                <a:buChar char="•"/>
              </a:pPr>
              <a:r>
                <a:rPr lang="en-US" sz="2799" spc="11" dirty="0">
                  <a:solidFill>
                    <a:srgbClr val="F7F7F7"/>
                  </a:solidFill>
                  <a:latin typeface="Barlow Light Bold"/>
                </a:rPr>
                <a:t>Why we need imputation </a:t>
              </a:r>
            </a:p>
            <a:p>
              <a:pPr marL="604519" lvl="1" indent="-302260">
                <a:lnSpc>
                  <a:spcPts val="4199"/>
                </a:lnSpc>
                <a:buFont typeface="Arial"/>
                <a:buChar char="•"/>
              </a:pPr>
              <a:r>
                <a:rPr lang="en-US" sz="2799" spc="11" dirty="0">
                  <a:solidFill>
                    <a:srgbClr val="F7F7F7"/>
                  </a:solidFill>
                  <a:latin typeface="Barlow Light Bold"/>
                </a:rPr>
                <a:t>Why phasing is important</a:t>
              </a:r>
            </a:p>
            <a:p>
              <a:pPr marL="604520" lvl="1" indent="-302260">
                <a:lnSpc>
                  <a:spcPts val="4200"/>
                </a:lnSpc>
                <a:buFont typeface="Arial"/>
                <a:buChar char="•"/>
              </a:pPr>
              <a:r>
                <a:rPr lang="en-US" sz="2799" spc="11" dirty="0">
                  <a:solidFill>
                    <a:srgbClr val="F7F7F7"/>
                  </a:solidFill>
                  <a:latin typeface="Barlow Light Bold"/>
                </a:rPr>
                <a:t>Imputation accuracy</a:t>
              </a:r>
            </a:p>
            <a:p>
              <a:pPr marL="604520" lvl="1" indent="-302260">
                <a:lnSpc>
                  <a:spcPts val="4200"/>
                </a:lnSpc>
                <a:buFont typeface="Arial"/>
                <a:buChar char="•"/>
              </a:pPr>
              <a:r>
                <a:rPr lang="en-US" sz="2799" spc="11" dirty="0">
                  <a:solidFill>
                    <a:srgbClr val="F7F7F7"/>
                  </a:solidFill>
                  <a:latin typeface="Barlow Light Bold"/>
                </a:rPr>
                <a:t>Post-QC </a:t>
              </a:r>
            </a:p>
          </p:txBody>
        </p:sp>
        <p:sp>
          <p:nvSpPr>
            <p:cNvPr id="4" name="TextBox 4"/>
            <p:cNvSpPr txBox="1"/>
            <p:nvPr/>
          </p:nvSpPr>
          <p:spPr>
            <a:xfrm>
              <a:off x="-48601" y="-1307016"/>
              <a:ext cx="9526438" cy="1388745"/>
            </a:xfrm>
            <a:prstGeom prst="rect">
              <a:avLst/>
            </a:prstGeom>
          </p:spPr>
          <p:txBody>
            <a:bodyPr lIns="0" tIns="0" rIns="0" bIns="0" rtlCol="0" anchor="t">
              <a:spAutoFit/>
            </a:bodyPr>
            <a:lstStyle/>
            <a:p>
              <a:pPr>
                <a:lnSpc>
                  <a:spcPts val="7920"/>
                </a:lnSpc>
              </a:pPr>
              <a:r>
                <a:rPr lang="en-US" sz="7200" dirty="0">
                  <a:solidFill>
                    <a:srgbClr val="F7F7F7"/>
                  </a:solidFill>
                  <a:latin typeface="Barlow Bold"/>
                </a:rPr>
                <a:t>Content</a:t>
              </a: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extLst>
      <p:ext uri="{BB962C8B-B14F-4D97-AF65-F5344CB8AC3E}">
        <p14:creationId xmlns:p14="http://schemas.microsoft.com/office/powerpoint/2010/main" val="13164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a:solidFill>
                    <a:srgbClr val="F7F7F7"/>
                  </a:solidFill>
                  <a:latin typeface="Barlow Medium Bold"/>
                </a:rPr>
                <a:t>Take home message</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1346882" y="6359190"/>
            <a:ext cx="15603122" cy="2753995"/>
          </a:xfrm>
          <a:prstGeom prst="rect">
            <a:avLst/>
          </a:prstGeom>
        </p:spPr>
        <p:txBody>
          <a:bodyPr lIns="0" tIns="0" rIns="0" bIns="0" rtlCol="0" anchor="t">
            <a:spAutoFit/>
          </a:bodyPr>
          <a:lstStyle/>
          <a:p>
            <a:pPr algn="ctr">
              <a:lnSpc>
                <a:spcPts val="5599"/>
              </a:lnSpc>
              <a:spcBef>
                <a:spcPct val="0"/>
              </a:spcBef>
            </a:pPr>
            <a:r>
              <a:rPr lang="en-US" sz="2799">
                <a:solidFill>
                  <a:srgbClr val="F7F7F7"/>
                </a:solidFill>
                <a:latin typeface="Barlow Light"/>
              </a:rPr>
              <a:t>•Genotype concordance is not an appropriate parameter for evaluating imputation performance</a:t>
            </a:r>
          </a:p>
          <a:p>
            <a:pPr algn="ctr">
              <a:lnSpc>
                <a:spcPts val="5599"/>
              </a:lnSpc>
              <a:spcBef>
                <a:spcPct val="0"/>
              </a:spcBef>
            </a:pPr>
            <a:r>
              <a:rPr lang="en-US" sz="2799">
                <a:solidFill>
                  <a:srgbClr val="F7F7F7"/>
                </a:solidFill>
                <a:latin typeface="Barlow Light"/>
              </a:rPr>
              <a:t>•Accuracy depends on size of reference, relationship to reference, marker density, map quality etc.</a:t>
            </a:r>
          </a:p>
          <a:p>
            <a:pPr algn="ctr">
              <a:lnSpc>
                <a:spcPts val="5599"/>
              </a:lnSpc>
              <a:spcBef>
                <a:spcPct val="0"/>
              </a:spcBef>
            </a:pPr>
            <a:r>
              <a:rPr lang="en-US" sz="2799">
                <a:solidFill>
                  <a:srgbClr val="F7F7F7"/>
                </a:solidFill>
                <a:latin typeface="Barlow Light"/>
              </a:rPr>
              <a:t>•Imputation to sequence possible, relatively low accuracies for rare alleles</a:t>
            </a:r>
          </a:p>
          <a:p>
            <a:pPr algn="ctr">
              <a:lnSpc>
                <a:spcPts val="5599"/>
              </a:lnSpc>
              <a:spcBef>
                <a:spcPct val="0"/>
              </a:spcBef>
            </a:pPr>
            <a:r>
              <a:rPr lang="en-US" sz="2799">
                <a:solidFill>
                  <a:srgbClr val="F7F7F7"/>
                </a:solidFill>
                <a:latin typeface="Barlow Light"/>
              </a:rPr>
              <a:t>•Use genotype probabilities from imputation in GWAS and genomic prediction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dirty="0">
                  <a:solidFill>
                    <a:srgbClr val="F7F7F7"/>
                  </a:solidFill>
                  <a:latin typeface="Barlow Medium Bold"/>
                </a:rPr>
                <a:t>Practical after the break</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2638239" y="6235065"/>
            <a:ext cx="12661623" cy="3458845"/>
          </a:xfrm>
          <a:prstGeom prst="rect">
            <a:avLst/>
          </a:prstGeom>
        </p:spPr>
        <p:txBody>
          <a:bodyPr lIns="0" tIns="0" rIns="0" bIns="0" rtlCol="0" anchor="t">
            <a:spAutoFit/>
          </a:bodyPr>
          <a:lstStyle/>
          <a:p>
            <a:pPr algn="ctr">
              <a:lnSpc>
                <a:spcPts val="5600"/>
              </a:lnSpc>
            </a:pPr>
            <a:r>
              <a:rPr lang="en-US" sz="2800" dirty="0">
                <a:solidFill>
                  <a:srgbClr val="F7F7F7"/>
                </a:solidFill>
                <a:latin typeface="Barlow Light"/>
              </a:rPr>
              <a:t>•Go through the imputation pipeline using 1000 Genome data (human)</a:t>
            </a:r>
          </a:p>
          <a:p>
            <a:pPr algn="ctr">
              <a:lnSpc>
                <a:spcPts val="5600"/>
              </a:lnSpc>
            </a:pPr>
            <a:r>
              <a:rPr lang="en-US" sz="2800" dirty="0">
                <a:solidFill>
                  <a:srgbClr val="F7F7F7"/>
                </a:solidFill>
                <a:latin typeface="Barlow Light"/>
              </a:rPr>
              <a:t>•Understand the importance of quality control in imputation</a:t>
            </a:r>
          </a:p>
          <a:p>
            <a:pPr algn="ctr">
              <a:lnSpc>
                <a:spcPts val="5600"/>
              </a:lnSpc>
            </a:pPr>
            <a:r>
              <a:rPr lang="en-US" sz="2800" dirty="0">
                <a:solidFill>
                  <a:srgbClr val="F7F7F7"/>
                </a:solidFill>
                <a:latin typeface="Barlow Light"/>
              </a:rPr>
              <a:t>•Have a look at how to use Beagle and Miminac3 for phasing and imputation and how the performance of imputation is evaluated</a:t>
            </a:r>
          </a:p>
          <a:p>
            <a:pPr algn="ctr">
              <a:lnSpc>
                <a:spcPts val="5600"/>
              </a:lnSpc>
              <a:spcBef>
                <a:spcPct val="0"/>
              </a:spcBef>
            </a:pPr>
            <a:endParaRPr lang="en-US" sz="2800" dirty="0">
              <a:solidFill>
                <a:srgbClr val="F7F7F7"/>
              </a:solidFill>
              <a:latin typeface="Barlow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grpSp>
        <p:nvGrpSpPr>
          <p:cNvPr id="3" name="Group 3"/>
          <p:cNvGrpSpPr/>
          <p:nvPr/>
        </p:nvGrpSpPr>
        <p:grpSpPr>
          <a:xfrm>
            <a:off x="7879783" y="3768373"/>
            <a:ext cx="9033419" cy="2989486"/>
            <a:chOff x="0" y="0"/>
            <a:chExt cx="12044558" cy="3985981"/>
          </a:xfrm>
        </p:grpSpPr>
        <p:sp>
          <p:nvSpPr>
            <p:cNvPr id="4" name="TextBox 4"/>
            <p:cNvSpPr txBox="1"/>
            <p:nvPr/>
          </p:nvSpPr>
          <p:spPr>
            <a:xfrm>
              <a:off x="0" y="95250"/>
              <a:ext cx="12044558" cy="2082540"/>
            </a:xfrm>
            <a:prstGeom prst="rect">
              <a:avLst/>
            </a:prstGeom>
          </p:spPr>
          <p:txBody>
            <a:bodyPr lIns="0" tIns="0" rIns="0" bIns="0" rtlCol="0" anchor="t">
              <a:spAutoFit/>
            </a:bodyPr>
            <a:lstStyle/>
            <a:p>
              <a:pPr>
                <a:lnSpc>
                  <a:spcPts val="11838"/>
                </a:lnSpc>
              </a:pPr>
              <a:r>
                <a:rPr lang="en-US" sz="10762">
                  <a:solidFill>
                    <a:srgbClr val="F7F7F7"/>
                  </a:solidFill>
                  <a:latin typeface="Barlow Bold"/>
                </a:rPr>
                <a:t>Thank you!</a:t>
              </a:r>
            </a:p>
          </p:txBody>
        </p:sp>
        <p:sp>
          <p:nvSpPr>
            <p:cNvPr id="5" name="TextBox 5"/>
            <p:cNvSpPr txBox="1"/>
            <p:nvPr/>
          </p:nvSpPr>
          <p:spPr>
            <a:xfrm>
              <a:off x="0" y="2947121"/>
              <a:ext cx="12044558" cy="1038860"/>
            </a:xfrm>
            <a:prstGeom prst="rect">
              <a:avLst/>
            </a:prstGeom>
          </p:spPr>
          <p:txBody>
            <a:bodyPr lIns="0" tIns="0" rIns="0" bIns="0" rtlCol="0" anchor="t">
              <a:spAutoFit/>
            </a:bodyPr>
            <a:lstStyle/>
            <a:p>
              <a:pPr>
                <a:lnSpc>
                  <a:spcPts val="3120"/>
                </a:lnSpc>
              </a:pPr>
              <a:r>
                <a:rPr lang="en-US" sz="2400" dirty="0">
                  <a:solidFill>
                    <a:srgbClr val="F7F7F7"/>
                  </a:solidFill>
                  <a:latin typeface="Barlow Light Bold"/>
                </a:rPr>
                <a:t>Yu Wang (Scientist in Quantitative Genetics)</a:t>
              </a:r>
            </a:p>
            <a:p>
              <a:pPr>
                <a:lnSpc>
                  <a:spcPts val="3120"/>
                </a:lnSpc>
              </a:pPr>
              <a:r>
                <a:rPr lang="en-US" sz="2400" dirty="0">
                  <a:solidFill>
                    <a:srgbClr val="F7F7F7"/>
                  </a:solidFill>
                  <a:latin typeface="Barlow Light Bold"/>
                </a:rPr>
                <a:t>yu.wang@lic.co.nz </a:t>
              </a: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8514" y="2309086"/>
            <a:ext cx="4242665" cy="56688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157839"/>
            <a:ext cx="7923171" cy="874395"/>
          </a:xfrm>
          <a:prstGeom prst="rect">
            <a:avLst/>
          </a:prstGeom>
        </p:spPr>
        <p:txBody>
          <a:bodyPr lIns="0" tIns="0" rIns="0" bIns="0" rtlCol="0" anchor="t">
            <a:spAutoFit/>
          </a:bodyPr>
          <a:lstStyle/>
          <a:p>
            <a:pPr>
              <a:lnSpc>
                <a:spcPts val="7200"/>
              </a:lnSpc>
            </a:pPr>
            <a:r>
              <a:rPr lang="en-US" sz="4800">
                <a:solidFill>
                  <a:srgbClr val="F7F7F7"/>
                </a:solidFill>
                <a:latin typeface="Barlow Bold"/>
              </a:rPr>
              <a:t>Imputation to sequence </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164080"/>
            <a:ext cx="8546882" cy="6936105"/>
          </a:xfrm>
          <a:prstGeom prst="rect">
            <a:avLst/>
          </a:prstGeom>
        </p:spPr>
        <p:txBody>
          <a:bodyPr lIns="0" tIns="0" rIns="0" bIns="0" rtlCol="0" anchor="t">
            <a:spAutoFit/>
          </a:bodyPr>
          <a:lstStyle/>
          <a:p>
            <a:pPr algn="just">
              <a:lnSpc>
                <a:spcPts val="4620"/>
              </a:lnSpc>
            </a:pPr>
            <a:r>
              <a:rPr lang="en-US" sz="2800" dirty="0">
                <a:solidFill>
                  <a:srgbClr val="F7F7F7"/>
                </a:solidFill>
                <a:latin typeface="Barlow Light Bold" panose="020B0604020202020204" charset="0"/>
              </a:rPr>
              <a:t>•Two groups of individuals</a:t>
            </a:r>
          </a:p>
          <a:p>
            <a:pPr algn="just">
              <a:lnSpc>
                <a:spcPts val="4620"/>
              </a:lnSpc>
            </a:pPr>
            <a:r>
              <a:rPr lang="en-US" sz="2800" dirty="0">
                <a:solidFill>
                  <a:srgbClr val="F7F7F7"/>
                </a:solidFill>
                <a:latin typeface="Barlow Light Bold" panose="020B0604020202020204" charset="0"/>
              </a:rPr>
              <a:t>•Sequenced individuals: reference population</a:t>
            </a:r>
          </a:p>
          <a:p>
            <a:pPr algn="just">
              <a:lnSpc>
                <a:spcPts val="4620"/>
              </a:lnSpc>
            </a:pPr>
            <a:r>
              <a:rPr lang="en-US" sz="2800" dirty="0">
                <a:solidFill>
                  <a:srgbClr val="F7F7F7"/>
                </a:solidFill>
                <a:latin typeface="Barlow Light Bold" panose="020B0604020202020204" charset="0"/>
              </a:rPr>
              <a:t>•Individuals genotyped on SNP array: target individuals /  study population</a:t>
            </a:r>
          </a:p>
          <a:p>
            <a:pPr algn="just">
              <a:lnSpc>
                <a:spcPts val="4620"/>
              </a:lnSpc>
            </a:pPr>
            <a:r>
              <a:rPr lang="en-US" sz="2800" dirty="0">
                <a:solidFill>
                  <a:srgbClr val="F7F7F7"/>
                </a:solidFill>
                <a:latin typeface="Barlow Light Bold" panose="020B0604020202020204" charset="0"/>
              </a:rPr>
              <a:t>•Steps:</a:t>
            </a:r>
          </a:p>
          <a:p>
            <a:pPr algn="just">
              <a:lnSpc>
                <a:spcPts val="4620"/>
              </a:lnSpc>
            </a:pPr>
            <a:r>
              <a:rPr lang="en-US" sz="2800" dirty="0">
                <a:solidFill>
                  <a:srgbClr val="F7F7F7"/>
                </a:solidFill>
                <a:latin typeface="Barlow Light Bold" panose="020B0604020202020204" charset="0"/>
              </a:rPr>
              <a:t>•Step 1. Find polymorphisms in sequence data</a:t>
            </a:r>
          </a:p>
          <a:p>
            <a:pPr algn="just">
              <a:lnSpc>
                <a:spcPts val="4620"/>
              </a:lnSpc>
            </a:pPr>
            <a:r>
              <a:rPr lang="en-US" sz="2800" dirty="0">
                <a:solidFill>
                  <a:srgbClr val="F7F7F7"/>
                </a:solidFill>
                <a:latin typeface="Barlow Light Bold" panose="020B0604020202020204" charset="0"/>
              </a:rPr>
              <a:t>•Step 2. Phase genotypes (</a:t>
            </a:r>
            <a:r>
              <a:rPr lang="en-US" sz="2800" dirty="0" err="1">
                <a:solidFill>
                  <a:srgbClr val="F7F7F7"/>
                </a:solidFill>
                <a:latin typeface="Barlow Light Bold" panose="020B0604020202020204" charset="0"/>
              </a:rPr>
              <a:t>eg</a:t>
            </a:r>
            <a:r>
              <a:rPr lang="en-US" sz="2800" dirty="0">
                <a:solidFill>
                  <a:srgbClr val="F7F7F7"/>
                </a:solidFill>
                <a:latin typeface="Barlow Light Bold" panose="020B0604020202020204" charset="0"/>
              </a:rPr>
              <a:t> Beagle) in sequenced individuals, create reference file</a:t>
            </a:r>
          </a:p>
          <a:p>
            <a:pPr algn="just">
              <a:lnSpc>
                <a:spcPts val="4620"/>
              </a:lnSpc>
            </a:pPr>
            <a:r>
              <a:rPr lang="en-US" sz="2800" dirty="0">
                <a:solidFill>
                  <a:srgbClr val="F7F7F7"/>
                </a:solidFill>
                <a:latin typeface="Barlow Light Bold" panose="020B0604020202020204" charset="0"/>
              </a:rPr>
              <a:t>•Step 3. Generate the genotype file for all study animals for polymorphisms (SNP, Indels)</a:t>
            </a:r>
          </a:p>
          <a:p>
            <a:pPr algn="just">
              <a:lnSpc>
                <a:spcPts val="4620"/>
              </a:lnSpc>
            </a:pPr>
            <a:r>
              <a:rPr lang="en-US" sz="2800" dirty="0">
                <a:solidFill>
                  <a:srgbClr val="F7F7F7"/>
                </a:solidFill>
                <a:latin typeface="Barlow Light Bold" panose="020B0604020202020204" charset="0"/>
              </a:rPr>
              <a:t>•Step 4. Impute all polymorphisms into individuals genotyped with SNP array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3" name="TextBox 3"/>
          <p:cNvSpPr txBox="1"/>
          <p:nvPr/>
        </p:nvSpPr>
        <p:spPr>
          <a:xfrm>
            <a:off x="6840735" y="9486900"/>
            <a:ext cx="4606528" cy="340995"/>
          </a:xfrm>
          <a:prstGeom prst="rect">
            <a:avLst/>
          </a:prstGeom>
        </p:spPr>
        <p:txBody>
          <a:bodyPr lIns="0" tIns="0" rIns="0" bIns="0" rtlCol="0" anchor="t">
            <a:spAutoFit/>
          </a:bodyPr>
          <a:lstStyle/>
          <a:p>
            <a:pPr algn="ctr">
              <a:lnSpc>
                <a:spcPts val="2700"/>
              </a:lnSpc>
              <a:spcBef>
                <a:spcPct val="0"/>
              </a:spcBef>
            </a:pPr>
            <a:r>
              <a:rPr lang="en-US" sz="1800" spc="7" dirty="0" err="1">
                <a:solidFill>
                  <a:srgbClr val="F7F7F7"/>
                </a:solidFill>
                <a:latin typeface="Barlow Light Bold"/>
              </a:rPr>
              <a:t>Annu</a:t>
            </a:r>
            <a:r>
              <a:rPr lang="en-US" sz="1800" spc="7" dirty="0">
                <a:solidFill>
                  <a:srgbClr val="F7F7F7"/>
                </a:solidFill>
                <a:latin typeface="Barlow Light Bold"/>
              </a:rPr>
              <a:t>. Rev. </a:t>
            </a:r>
            <a:r>
              <a:rPr lang="en-US" sz="1800" spc="7" dirty="0" err="1">
                <a:solidFill>
                  <a:srgbClr val="F7F7F7"/>
                </a:solidFill>
                <a:latin typeface="Barlow Light Bold"/>
              </a:rPr>
              <a:t>Genom</a:t>
            </a:r>
            <a:r>
              <a:rPr lang="en-US" sz="1800" spc="7" dirty="0">
                <a:solidFill>
                  <a:srgbClr val="F7F7F7"/>
                </a:solidFill>
                <a:latin typeface="Barlow Light Bold"/>
              </a:rPr>
              <a:t>. Hum. Genet. 2018. 19:73–96</a:t>
            </a:r>
          </a:p>
        </p:txBody>
      </p:sp>
      <p:pic>
        <p:nvPicPr>
          <p:cNvPr id="5" name="Picture 4">
            <a:extLst>
              <a:ext uri="{FF2B5EF4-FFF2-40B4-BE49-F238E27FC236}">
                <a16:creationId xmlns:a16="http://schemas.microsoft.com/office/drawing/2014/main" id="{1D2E153F-CF54-3FBC-AC32-31AE930B3CD7}"/>
              </a:ext>
            </a:extLst>
          </p:cNvPr>
          <p:cNvPicPr>
            <a:picLocks noChangeAspect="1"/>
          </p:cNvPicPr>
          <p:nvPr/>
        </p:nvPicPr>
        <p:blipFill>
          <a:blip r:embed="rId3"/>
          <a:stretch>
            <a:fillRect/>
          </a:stretch>
        </p:blipFill>
        <p:spPr>
          <a:xfrm>
            <a:off x="5500650" y="445719"/>
            <a:ext cx="7286697" cy="900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3" name="TextBox 3"/>
          <p:cNvSpPr txBox="1"/>
          <p:nvPr/>
        </p:nvSpPr>
        <p:spPr>
          <a:xfrm>
            <a:off x="6840735" y="9486900"/>
            <a:ext cx="4606528" cy="340995"/>
          </a:xfrm>
          <a:prstGeom prst="rect">
            <a:avLst/>
          </a:prstGeom>
        </p:spPr>
        <p:txBody>
          <a:bodyPr lIns="0" tIns="0" rIns="0" bIns="0" rtlCol="0" anchor="t">
            <a:spAutoFit/>
          </a:bodyPr>
          <a:lstStyle/>
          <a:p>
            <a:pPr algn="ctr">
              <a:lnSpc>
                <a:spcPts val="2700"/>
              </a:lnSpc>
              <a:spcBef>
                <a:spcPct val="0"/>
              </a:spcBef>
            </a:pPr>
            <a:r>
              <a:rPr lang="en-US" sz="1800" spc="7" dirty="0" err="1">
                <a:solidFill>
                  <a:srgbClr val="F7F7F7"/>
                </a:solidFill>
                <a:latin typeface="Barlow Light Bold"/>
              </a:rPr>
              <a:t>Annu</a:t>
            </a:r>
            <a:r>
              <a:rPr lang="en-US" sz="1800" spc="7" dirty="0">
                <a:solidFill>
                  <a:srgbClr val="F7F7F7"/>
                </a:solidFill>
                <a:latin typeface="Barlow Light Bold"/>
              </a:rPr>
              <a:t>. Rev. </a:t>
            </a:r>
            <a:r>
              <a:rPr lang="en-US" sz="1800" spc="7" dirty="0" err="1">
                <a:solidFill>
                  <a:srgbClr val="F7F7F7"/>
                </a:solidFill>
                <a:latin typeface="Barlow Light Bold"/>
              </a:rPr>
              <a:t>Genom</a:t>
            </a:r>
            <a:r>
              <a:rPr lang="en-US" sz="1800" spc="7" dirty="0">
                <a:solidFill>
                  <a:srgbClr val="F7F7F7"/>
                </a:solidFill>
                <a:latin typeface="Barlow Light Bold"/>
              </a:rPr>
              <a:t>. Hum. Genet. 2018. 19:73–96</a:t>
            </a:r>
          </a:p>
        </p:txBody>
      </p:sp>
      <p:pic>
        <p:nvPicPr>
          <p:cNvPr id="1026" name="Picture 2">
            <a:extLst>
              <a:ext uri="{FF2B5EF4-FFF2-40B4-BE49-F238E27FC236}">
                <a16:creationId xmlns:a16="http://schemas.microsoft.com/office/drawing/2014/main" id="{227AE775-EB12-D6EA-9DC3-F6DC4033761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263"/>
          <a:stretch/>
        </p:blipFill>
        <p:spPr bwMode="auto">
          <a:xfrm>
            <a:off x="4487104" y="1183500"/>
            <a:ext cx="9313789" cy="79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3" name="TextBox 3"/>
          <p:cNvSpPr txBox="1"/>
          <p:nvPr/>
        </p:nvSpPr>
        <p:spPr>
          <a:xfrm>
            <a:off x="6840736" y="8917305"/>
            <a:ext cx="4606528" cy="340995"/>
          </a:xfrm>
          <a:prstGeom prst="rect">
            <a:avLst/>
          </a:prstGeom>
        </p:spPr>
        <p:txBody>
          <a:bodyPr lIns="0" tIns="0" rIns="0" bIns="0" rtlCol="0" anchor="t">
            <a:spAutoFit/>
          </a:bodyPr>
          <a:lstStyle/>
          <a:p>
            <a:pPr algn="ctr">
              <a:lnSpc>
                <a:spcPts val="2700"/>
              </a:lnSpc>
              <a:spcBef>
                <a:spcPct val="0"/>
              </a:spcBef>
            </a:pPr>
            <a:r>
              <a:rPr lang="en-US" sz="1800" spc="7">
                <a:solidFill>
                  <a:srgbClr val="F7F7F7"/>
                </a:solidFill>
                <a:latin typeface="Barlow Light Bold"/>
              </a:rPr>
              <a:t>Annu. Rev. Genom. Hum. Genet. 2018. 19:73–96</a:t>
            </a:r>
          </a:p>
        </p:txBody>
      </p:sp>
      <p:pic>
        <p:nvPicPr>
          <p:cNvPr id="2050" name="Picture 2">
            <a:extLst>
              <a:ext uri="{FF2B5EF4-FFF2-40B4-BE49-F238E27FC236}">
                <a16:creationId xmlns:a16="http://schemas.microsoft.com/office/drawing/2014/main" id="{17C6169E-A197-3EAD-1BA5-51FEAE39190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3590222" y="723900"/>
            <a:ext cx="11107556" cy="79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imputation</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0192" y="2464464"/>
            <a:ext cx="5072515" cy="5358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534400" y="1778475"/>
            <a:ext cx="8465516" cy="6730048"/>
          </a:xfrm>
          <a:prstGeom prst="rect">
            <a:avLst/>
          </a:prstGeom>
        </p:spPr>
        <p:txBody>
          <a:bodyPr lIns="0" tIns="0" rIns="0" bIns="0" rtlCol="0" anchor="t">
            <a:spAutoFit/>
          </a:bodyPr>
          <a:lstStyle/>
          <a:p>
            <a:pPr algn="just">
              <a:lnSpc>
                <a:spcPct val="200000"/>
              </a:lnSpc>
            </a:pPr>
            <a:r>
              <a:rPr lang="en-US" sz="3200" dirty="0">
                <a:solidFill>
                  <a:srgbClr val="F7F7F7"/>
                </a:solidFill>
                <a:latin typeface="Barlow Light"/>
              </a:rPr>
              <a:t>Imputation describes the process of predicting genotypes that have not been directly typed in a sample of individuals:</a:t>
            </a:r>
          </a:p>
          <a:p>
            <a:pPr marL="690880" lvl="1" indent="-345440" algn="just">
              <a:lnSpc>
                <a:spcPct val="200000"/>
              </a:lnSpc>
              <a:buFont typeface="Arial"/>
              <a:buChar char="•"/>
            </a:pPr>
            <a:r>
              <a:rPr lang="en-US" sz="3200" dirty="0">
                <a:solidFill>
                  <a:srgbClr val="F7F7F7"/>
                </a:solidFill>
                <a:latin typeface="Barlow Light"/>
              </a:rPr>
              <a:t>missing genotypes at typed variants (</a:t>
            </a:r>
            <a:r>
              <a:rPr lang="en-US" sz="3200" b="1" dirty="0">
                <a:solidFill>
                  <a:srgbClr val="F7F7F7"/>
                </a:solidFill>
                <a:latin typeface="Barlow Light"/>
              </a:rPr>
              <a:t>study</a:t>
            </a:r>
            <a:r>
              <a:rPr lang="en-US" sz="3200" dirty="0">
                <a:solidFill>
                  <a:srgbClr val="F7F7F7"/>
                </a:solidFill>
                <a:latin typeface="Barlow Light"/>
              </a:rPr>
              <a:t>) </a:t>
            </a:r>
          </a:p>
          <a:p>
            <a:pPr marL="690880" lvl="1" indent="-345440" algn="just">
              <a:lnSpc>
                <a:spcPct val="200000"/>
              </a:lnSpc>
              <a:buFont typeface="Arial"/>
              <a:buChar char="•"/>
            </a:pPr>
            <a:r>
              <a:rPr lang="en-US" sz="3200" dirty="0">
                <a:solidFill>
                  <a:srgbClr val="F7F7F7"/>
                </a:solidFill>
                <a:latin typeface="Barlow Light"/>
              </a:rPr>
              <a:t>genotypes at un-typed variants that are present in an external high-density "</a:t>
            </a:r>
            <a:r>
              <a:rPr lang="en-US" sz="3200" b="1" dirty="0">
                <a:solidFill>
                  <a:srgbClr val="F7F7F7"/>
                </a:solidFill>
                <a:latin typeface="Barlow Light"/>
              </a:rPr>
              <a:t>reference</a:t>
            </a:r>
            <a:r>
              <a:rPr lang="en-US" sz="3200" dirty="0">
                <a:solidFill>
                  <a:srgbClr val="F7F7F7"/>
                </a:solidFill>
                <a:latin typeface="Barlow Light"/>
              </a:rPr>
              <a:t> panel" of </a:t>
            </a:r>
            <a:r>
              <a:rPr lang="en-US" sz="3200" b="1" dirty="0">
                <a:solidFill>
                  <a:srgbClr val="F7F7F7"/>
                </a:solidFill>
                <a:latin typeface="Barlow Light"/>
              </a:rPr>
              <a:t>phased</a:t>
            </a:r>
            <a:r>
              <a:rPr lang="en-US" sz="3200" dirty="0">
                <a:solidFill>
                  <a:srgbClr val="F7F7F7"/>
                </a:solidFill>
                <a:latin typeface="Barlow Light"/>
              </a:rPr>
              <a:t> haplotypes</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0192" y="2464464"/>
            <a:ext cx="5072515" cy="5358071"/>
          </a:xfrm>
          <a:prstGeom prst="rect">
            <a:avLst/>
          </a:prstGeom>
        </p:spPr>
      </p:pic>
      <p:sp>
        <p:nvSpPr>
          <p:cNvPr id="5" name="TextBox 5"/>
          <p:cNvSpPr txBox="1"/>
          <p:nvPr/>
        </p:nvSpPr>
        <p:spPr>
          <a:xfrm>
            <a:off x="1028700" y="8639810"/>
            <a:ext cx="6889769" cy="389255"/>
          </a:xfrm>
          <a:prstGeom prst="rect">
            <a:avLst/>
          </a:prstGeom>
        </p:spPr>
        <p:txBody>
          <a:bodyPr lIns="0" tIns="0" rIns="0" bIns="0" rtlCol="0" anchor="t">
            <a:spAutoFit/>
          </a:bodyPr>
          <a:lstStyle/>
          <a:p>
            <a:pPr algn="ctr">
              <a:lnSpc>
                <a:spcPts val="3219"/>
              </a:lnSpc>
            </a:pPr>
            <a:r>
              <a:rPr lang="en-US" sz="2299">
                <a:solidFill>
                  <a:srgbClr val="F7F7F7"/>
                </a:solidFill>
                <a:latin typeface="Open Sans Light"/>
              </a:rPr>
              <a:t>https://en.wikipedia.org/wiki/Imputation_(genetics)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60914" y="2880411"/>
            <a:ext cx="7310721" cy="4866053"/>
          </a:xfrm>
          <a:prstGeom prst="rect">
            <a:avLst/>
          </a:prstGeom>
        </p:spPr>
      </p:pic>
      <p:pic>
        <p:nvPicPr>
          <p:cNvPr id="3" name="Picture 3"/>
          <p:cNvPicPr>
            <a:picLocks noChangeAspect="1"/>
          </p:cNvPicPr>
          <p:nvPr/>
        </p:nvPicPr>
        <p:blipFill>
          <a:blip r:embed="rId4"/>
          <a:srcRect/>
          <a:stretch>
            <a:fillRect/>
          </a:stretch>
        </p:blipFill>
        <p:spPr>
          <a:xfrm>
            <a:off x="9563689" y="2880411"/>
            <a:ext cx="7310721" cy="4866053"/>
          </a:xfrm>
          <a:prstGeom prst="rect">
            <a:avLst/>
          </a:prstGeom>
        </p:spPr>
      </p:pic>
      <p:sp>
        <p:nvSpPr>
          <p:cNvPr id="4" name="TextBox 4"/>
          <p:cNvSpPr txBox="1"/>
          <p:nvPr/>
        </p:nvSpPr>
        <p:spPr>
          <a:xfrm>
            <a:off x="11201400" y="8188970"/>
            <a:ext cx="4572000" cy="1147109"/>
          </a:xfrm>
          <a:prstGeom prst="rect">
            <a:avLst/>
          </a:prstGeom>
        </p:spPr>
        <p:txBody>
          <a:bodyPr wrap="square" lIns="0" tIns="0" rIns="0" bIns="0" rtlCol="0" anchor="t">
            <a:spAutoFit/>
          </a:bodyPr>
          <a:lstStyle/>
          <a:p>
            <a:pPr algn="ctr">
              <a:lnSpc>
                <a:spcPts val="4680"/>
              </a:lnSpc>
              <a:spcBef>
                <a:spcPct val="0"/>
              </a:spcBef>
            </a:pPr>
            <a:r>
              <a:rPr lang="en-US" sz="3200" dirty="0">
                <a:solidFill>
                  <a:srgbClr val="F7F7F7"/>
                </a:solidFill>
                <a:latin typeface="Barlow Light"/>
              </a:rPr>
              <a:t>high density panel</a:t>
            </a:r>
          </a:p>
          <a:p>
            <a:pPr algn="ctr">
              <a:lnSpc>
                <a:spcPts val="4680"/>
              </a:lnSpc>
              <a:spcBef>
                <a:spcPct val="0"/>
              </a:spcBef>
            </a:pPr>
            <a:r>
              <a:rPr lang="en-US" sz="3200" dirty="0">
                <a:solidFill>
                  <a:srgbClr val="F7F7F7"/>
                </a:solidFill>
                <a:latin typeface="Barlow Light"/>
              </a:rPr>
              <a:t>Reference population</a:t>
            </a:r>
          </a:p>
        </p:txBody>
      </p:sp>
      <p:sp>
        <p:nvSpPr>
          <p:cNvPr id="5" name="TextBox 5"/>
          <p:cNvSpPr txBox="1"/>
          <p:nvPr/>
        </p:nvSpPr>
        <p:spPr>
          <a:xfrm>
            <a:off x="3040307" y="8217995"/>
            <a:ext cx="4360418" cy="1147109"/>
          </a:xfrm>
          <a:prstGeom prst="rect">
            <a:avLst/>
          </a:prstGeom>
        </p:spPr>
        <p:txBody>
          <a:bodyPr wrap="square" lIns="0" tIns="0" rIns="0" bIns="0" rtlCol="0" anchor="t">
            <a:spAutoFit/>
          </a:bodyPr>
          <a:lstStyle/>
          <a:p>
            <a:pPr algn="ctr">
              <a:lnSpc>
                <a:spcPts val="4680"/>
              </a:lnSpc>
              <a:spcBef>
                <a:spcPct val="0"/>
              </a:spcBef>
            </a:pPr>
            <a:r>
              <a:rPr lang="en-US" sz="3200" dirty="0">
                <a:solidFill>
                  <a:srgbClr val="F7F7F7"/>
                </a:solidFill>
                <a:latin typeface="Barlow Light"/>
              </a:rPr>
              <a:t>low density panel</a:t>
            </a:r>
          </a:p>
          <a:p>
            <a:pPr algn="ctr">
              <a:lnSpc>
                <a:spcPts val="4680"/>
              </a:lnSpc>
              <a:spcBef>
                <a:spcPct val="0"/>
              </a:spcBef>
            </a:pPr>
            <a:r>
              <a:rPr lang="en-US" sz="3200" dirty="0">
                <a:solidFill>
                  <a:srgbClr val="F7F7F7"/>
                </a:solidFill>
                <a:latin typeface="Barlow Light"/>
              </a:rPr>
              <a:t>Study population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6989</TotalTime>
  <Words>1749</Words>
  <Application>Microsoft Office PowerPoint</Application>
  <PresentationFormat>Custom</PresentationFormat>
  <Paragraphs>139</Paragraphs>
  <Slides>33</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Barlow Bold</vt:lpstr>
      <vt:lpstr>Barlow Bold Bold</vt:lpstr>
      <vt:lpstr>Barlow Light</vt:lpstr>
      <vt:lpstr>Barlow Light Bold</vt:lpstr>
      <vt:lpstr>Calibri</vt:lpstr>
      <vt:lpstr>Barlow Medium Bold</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workshop</dc:title>
  <dc:creator>Yu Wang</dc:creator>
  <cp:lastModifiedBy>Yu Wang</cp:lastModifiedBy>
  <cp:revision>37</cp:revision>
  <dcterms:created xsi:type="dcterms:W3CDTF">2006-08-16T00:00:00Z</dcterms:created>
  <dcterms:modified xsi:type="dcterms:W3CDTF">2023-07-05T02:14:47Z</dcterms:modified>
  <dc:identifier>DAEmAkAAt04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ad9110-9bed-4372-926c-7acedcefa82a_Enabled">
    <vt:lpwstr>true</vt:lpwstr>
  </property>
  <property fmtid="{D5CDD505-2E9C-101B-9397-08002B2CF9AE}" pid="3" name="MSIP_Label_50ad9110-9bed-4372-926c-7acedcefa82a_SetDate">
    <vt:lpwstr>2023-06-18T21:34:31Z</vt:lpwstr>
  </property>
  <property fmtid="{D5CDD505-2E9C-101B-9397-08002B2CF9AE}" pid="4" name="MSIP_Label_50ad9110-9bed-4372-926c-7acedcefa82a_Method">
    <vt:lpwstr>Privileged</vt:lpwstr>
  </property>
  <property fmtid="{D5CDD505-2E9C-101B-9397-08002B2CF9AE}" pid="5" name="MSIP_Label_50ad9110-9bed-4372-926c-7acedcefa82a_Name">
    <vt:lpwstr>Internal</vt:lpwstr>
  </property>
  <property fmtid="{D5CDD505-2E9C-101B-9397-08002B2CF9AE}" pid="6" name="MSIP_Label_50ad9110-9bed-4372-926c-7acedcefa82a_SiteId">
    <vt:lpwstr>673766b6-9731-4d1c-90c1-1cbe3eeeb0db</vt:lpwstr>
  </property>
  <property fmtid="{D5CDD505-2E9C-101B-9397-08002B2CF9AE}" pid="7" name="MSIP_Label_50ad9110-9bed-4372-926c-7acedcefa82a_ActionId">
    <vt:lpwstr>526e3357-6796-4f30-863f-7be8802c2a52</vt:lpwstr>
  </property>
  <property fmtid="{D5CDD505-2E9C-101B-9397-08002B2CF9AE}" pid="8" name="MSIP_Label_50ad9110-9bed-4372-926c-7acedcefa82a_ContentBits">
    <vt:lpwstr>0</vt:lpwstr>
  </property>
</Properties>
</file>